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58" r:id="rId6"/>
    <p:sldId id="867" r:id="rId7"/>
    <p:sldId id="884" r:id="rId8"/>
    <p:sldId id="853" r:id="rId9"/>
    <p:sldId id="887" r:id="rId10"/>
    <p:sldId id="890" r:id="rId11"/>
    <p:sldId id="891" r:id="rId12"/>
    <p:sldId id="875" r:id="rId13"/>
    <p:sldId id="882" r:id="rId14"/>
    <p:sldId id="892" r:id="rId15"/>
    <p:sldId id="893" r:id="rId16"/>
    <p:sldId id="894" r:id="rId17"/>
    <p:sldId id="895" r:id="rId18"/>
    <p:sldId id="896" r:id="rId19"/>
    <p:sldId id="9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747"/>
    <a:srgbClr val="0085CA"/>
    <a:srgbClr val="974FBC"/>
    <a:srgbClr val="64D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97120-0D2B-430D-A166-0BB383EF86C2}" v="3096" dt="2022-11-09T15:37:07.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C5C46-EAA9-404E-99AA-67E4717BF3B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968AC-7D1A-492D-8691-04ACB3055153}" type="slidenum">
              <a:rPr lang="en-US" smtClean="0"/>
              <a:t>‹#›</a:t>
            </a:fld>
            <a:endParaRPr lang="en-US"/>
          </a:p>
        </p:txBody>
      </p:sp>
    </p:spTree>
    <p:extLst>
      <p:ext uri="{BB962C8B-B14F-4D97-AF65-F5344CB8AC3E}">
        <p14:creationId xmlns:p14="http://schemas.microsoft.com/office/powerpoint/2010/main" val="91181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err="1"/>
              <a:t>Rowhammer</a:t>
            </a:r>
            <a:r>
              <a:rPr lang="en-US"/>
              <a:t> is reliability issue in DRAM that can result in fault injection attacks. To see how that happen, consider memory here arranged as a 2d grid cells; The </a:t>
            </a:r>
            <a:r>
              <a:rPr lang="en-US" err="1"/>
              <a:t>Rowhammer</a:t>
            </a:r>
            <a:r>
              <a:rPr lang="en-US"/>
              <a:t> effect occurs when an attacker repeatedly triggers activations of rows 1 and 3, in rapid succession which can result in bit flips in row 2 due to electromagnetic coupling draining charge from the capacitors in row 2. This is called the </a:t>
            </a:r>
            <a:r>
              <a:rPr lang="en-US" err="1"/>
              <a:t>rowhammer</a:t>
            </a:r>
            <a:r>
              <a:rPr lang="en-US"/>
              <a:t> effect, note that the bit flip occurs across security domains  This means that if an attacker has memory on rows 3 and 1, he can write to memory in row 2, which potentially belongs to another process. When the corrupted data is requested from memory, the error percolates upward and is visible to software,  thereby compromising memory integrity.  This is the basis for how we poisoned the </a:t>
            </a:r>
            <a:r>
              <a:rPr lang="en-US" err="1"/>
              <a:t>frodokem</a:t>
            </a:r>
            <a:r>
              <a:rPr lang="en-US"/>
              <a:t> key, and one key property that is critical to our attack is that </a:t>
            </a:r>
            <a:r>
              <a:rPr lang="en-US" err="1"/>
              <a:t>rowhammer</a:t>
            </a:r>
            <a:r>
              <a:rPr lang="en-US"/>
              <a:t> bit flips are repeatable; that is, if a bit flips once during a </a:t>
            </a:r>
            <a:r>
              <a:rPr lang="en-US" err="1"/>
              <a:t>rowhammer</a:t>
            </a:r>
            <a:r>
              <a:rPr lang="en-US"/>
              <a:t> attempt, it is likely to flip again on subsequent hammering attempts; furthermore, the flappable bit will always flip in the same direction, assuming that the machine has not been rebooted.</a:t>
            </a:r>
          </a:p>
        </p:txBody>
      </p:sp>
      <p:sp>
        <p:nvSpPr>
          <p:cNvPr id="4" name="Slide Number Placeholder 3"/>
          <p:cNvSpPr>
            <a:spLocks noGrp="1"/>
          </p:cNvSpPr>
          <p:nvPr>
            <p:ph type="sldNum" sz="quarter" idx="5"/>
          </p:nvPr>
        </p:nvSpPr>
        <p:spPr/>
        <p:txBody>
          <a:bodyPr/>
          <a:lstStyle/>
          <a:p>
            <a:fld id="{6193F16C-CFED-4156-8EA5-26DDDB47BB32}" type="slidenum">
              <a:rPr lang="x-none"/>
              <a:pPr/>
              <a:t>11</a:t>
            </a:fld>
            <a:endParaRPr lang="en-US"/>
          </a:p>
        </p:txBody>
      </p:sp>
    </p:spTree>
    <p:extLst>
      <p:ext uri="{BB962C8B-B14F-4D97-AF65-F5344CB8AC3E}">
        <p14:creationId xmlns:p14="http://schemas.microsoft.com/office/powerpoint/2010/main" val="6276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recall that we want to use </a:t>
            </a:r>
            <a:r>
              <a:rPr lang="en-US" err="1"/>
              <a:t>rowhammer</a:t>
            </a:r>
            <a:r>
              <a:rPr lang="en-US"/>
              <a:t> in our attack to increase the decryption failure rate of </a:t>
            </a:r>
            <a:r>
              <a:rPr lang="en-US" err="1"/>
              <a:t>FrodoKEM</a:t>
            </a:r>
            <a:r>
              <a:rPr lang="en-US"/>
              <a:t>. To do this, we targeted an error matrix, called E, that is used during Frodo’s key generation phase. Ideally we accomplish this by flipping 1 bit in each column, but only in very particular offsets. This is because accidentally flipping a bit in the wrong offset can completely ruin the attack, resulting in a near 100% decryption-failure rate. Moreover, these bombs outnumber the moles by a factor of 7. This means that we require very precise hammering, where we flip all the moles, but avoid flipping even a single bomb.</a:t>
            </a:r>
          </a:p>
          <a:p>
            <a:endParaRPr lang="en-US"/>
          </a:p>
          <a:p>
            <a:r>
              <a:rPr lang="en-US"/>
              <a:t> flip bits in the error matrix E to increase the decryption failure rate, and given that E is a 640 by 8 matrix, we want to flip 1 bit in one element of each column . Moreover, we want the bit flip to be the ninth least significant bit, which we call a 256-bit flip as it adds 256 to the value. Doing this for all 8 columns increases the decryption failure rate to 2^-27, which is a nice compromise between causing the decryption failure rate being too high and detectable, and not being so low that we cannot generate sufficient failing ciphertexts. One issue that complicates this process, however, is that if there is even a single unintentional bit flip in positions 9 through 15, the attack is ruined, as it results in a decryption failure rate of near 100%. </a:t>
            </a:r>
            <a:r>
              <a:rPr lang="en-US">
                <a:cs typeface="Calibri"/>
              </a:rPr>
              <a:t>For the attack to work, then, we require a set of pages with a number of bit flips, in very precise locations.</a:t>
            </a:r>
          </a:p>
          <a:p>
            <a:endParaRPr lang="en-US">
              <a:cs typeface="Calibri"/>
            </a:endParaRPr>
          </a:p>
          <a:p>
            <a:r>
              <a:rPr lang="en-US">
                <a:cs typeface="Calibri"/>
              </a:rPr>
              <a:t>No numbers</a:t>
            </a:r>
          </a:p>
        </p:txBody>
      </p:sp>
      <p:sp>
        <p:nvSpPr>
          <p:cNvPr id="4" name="Slide Number Placeholder 3"/>
          <p:cNvSpPr>
            <a:spLocks noGrp="1"/>
          </p:cNvSpPr>
          <p:nvPr>
            <p:ph type="sldNum" sz="quarter" idx="5"/>
          </p:nvPr>
        </p:nvSpPr>
        <p:spPr/>
        <p:txBody>
          <a:bodyPr/>
          <a:lstStyle/>
          <a:p>
            <a:fld id="{E24968AC-7D1A-492D-8691-04ACB3055153}" type="slidenum">
              <a:rPr lang="en-US" smtClean="0"/>
              <a:t>12</a:t>
            </a:fld>
            <a:endParaRPr lang="en-US"/>
          </a:p>
        </p:txBody>
      </p:sp>
    </p:spTree>
    <p:extLst>
      <p:ext uri="{BB962C8B-B14F-4D97-AF65-F5344CB8AC3E}">
        <p14:creationId xmlns:p14="http://schemas.microsoft.com/office/powerpoint/2010/main" val="301756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find memory that would be suitable for our precise </a:t>
            </a:r>
            <a:r>
              <a:rPr lang="en-US" err="1"/>
              <a:t>Rowhammering</a:t>
            </a:r>
            <a:r>
              <a:rPr lang="en-US"/>
              <a:t>, the attacker must first profile the machine. This involves allocating a large chunk of memory, and iteratively hammering every row, looking for bit flips. We eventually found a set of 4 pages that suited our needs, with a 256-bit flip in 7 of the 8 columns. While a 256- bit flip in all 8 would have been preferable, I will later discuss how we overcame this problem. An additional problem we had to overcome, , is the fact that these same pages also had numerous undesirable, high order bit flips within the same row. This means that when we hammer the targeted rows, these undesirable bit flips will be unintentionally hammered at the same  as the targeted bits, since they share the same row in DRAM. To solve this, we utilized the bit flip suppression techniques outlined by </a:t>
            </a:r>
            <a:r>
              <a:rPr lang="en-US" err="1"/>
              <a:t>ECCPloit</a:t>
            </a:r>
            <a:r>
              <a:rPr lang="en-US"/>
              <a:t>.</a:t>
            </a:r>
          </a:p>
          <a:p>
            <a:endParaRPr lang="en-US"/>
          </a:p>
          <a:p>
            <a:r>
              <a:rPr lang="en-US"/>
              <a:t> At a high level, if we set the values of the bits above and below the bit flip to be suppressed to the same value, this drastically reduces the chances of the bit flipping during the attack. This technique allows us to toggle which bit flips are on or off, and precisely</a:t>
            </a:r>
          </a:p>
        </p:txBody>
      </p:sp>
      <p:sp>
        <p:nvSpPr>
          <p:cNvPr id="4" name="Slide Number Placeholder 3"/>
          <p:cNvSpPr>
            <a:spLocks noGrp="1"/>
          </p:cNvSpPr>
          <p:nvPr>
            <p:ph type="sldNum" sz="quarter" idx="5"/>
          </p:nvPr>
        </p:nvSpPr>
        <p:spPr/>
        <p:txBody>
          <a:bodyPr/>
          <a:lstStyle/>
          <a:p>
            <a:fld id="{E24968AC-7D1A-492D-8691-04ACB3055153}" type="slidenum">
              <a:rPr lang="en-US" smtClean="0"/>
              <a:t>13</a:t>
            </a:fld>
            <a:endParaRPr lang="en-US"/>
          </a:p>
        </p:txBody>
      </p:sp>
    </p:spTree>
    <p:extLst>
      <p:ext uri="{BB962C8B-B14F-4D97-AF65-F5344CB8AC3E}">
        <p14:creationId xmlns:p14="http://schemas.microsoft.com/office/powerpoint/2010/main" val="68728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profiling the machine and finding a set of suitable pages, the attacker still needs to somehow force the victim </a:t>
            </a:r>
            <a:r>
              <a:rPr lang="en-US" err="1"/>
              <a:t>FrodoKEM</a:t>
            </a:r>
            <a:r>
              <a:rPr lang="en-US"/>
              <a:t> process to use those pages for storing the E error matrix. We want E to be placed in row 2. We accomplished this by borrowing </a:t>
            </a:r>
            <a:r>
              <a:rPr lang="en-US" err="1"/>
              <a:t>Rambleed’s</a:t>
            </a:r>
            <a:r>
              <a:rPr lang="en-US"/>
              <a:t> technique for attacking Linux’s page frame cache, which is used when a process requests a memory allocation. The desired goal is illustrated here, where the attacker wants E to land in row 2.. At a high level, the attacking process carefully places the page frame cache in a state such that after the attacker releases the 4 target pages, when the </a:t>
            </a:r>
            <a:r>
              <a:rPr lang="en-US" err="1"/>
              <a:t>FrodoKEM</a:t>
            </a:r>
            <a:r>
              <a:rPr lang="en-US"/>
              <a:t> victim requests memory to store E, E lands on the desired pages. The attacker then proceeds to hammer rows 1 and 3 to induce the bit flips in E.</a:t>
            </a:r>
          </a:p>
        </p:txBody>
      </p:sp>
      <p:sp>
        <p:nvSpPr>
          <p:cNvPr id="4" name="Slide Number Placeholder 3"/>
          <p:cNvSpPr>
            <a:spLocks noGrp="1"/>
          </p:cNvSpPr>
          <p:nvPr>
            <p:ph type="sldNum" sz="quarter" idx="5"/>
          </p:nvPr>
        </p:nvSpPr>
        <p:spPr/>
        <p:txBody>
          <a:bodyPr/>
          <a:lstStyle/>
          <a:p>
            <a:fld id="{E24968AC-7D1A-492D-8691-04ACB3055153}" type="slidenum">
              <a:rPr lang="en-US" smtClean="0"/>
              <a:t>14</a:t>
            </a:fld>
            <a:endParaRPr lang="en-US"/>
          </a:p>
        </p:txBody>
      </p:sp>
    </p:spTree>
    <p:extLst>
      <p:ext uri="{BB962C8B-B14F-4D97-AF65-F5344CB8AC3E}">
        <p14:creationId xmlns:p14="http://schemas.microsoft.com/office/powerpoint/2010/main" val="57220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were able to successfully combine these techniques into a precise </a:t>
            </a:r>
            <a:r>
              <a:rPr lang="en-US" err="1"/>
              <a:t>rowhammer</a:t>
            </a:r>
            <a:r>
              <a:rPr lang="en-US"/>
              <a:t> attack, where we managed to flip 7 bit flips in highly targeted locations, all the while avoiding undesirable bit flips by suppressing 117 bit flips</a:t>
            </a:r>
          </a:p>
          <a:p>
            <a:r>
              <a:rPr lang="en-US"/>
              <a:t> increased the decryption failure rate to 1:2,700,000. This was sufficiently high enough for us to use super computing to find 665 thousand failing ciphertexts over the course of 237,806 core hours. We then used the failing ciphertexts to recover 7 of the 8 columns of the master key; even though we did not fully recover the master key, this allows us to brute force session keys in just a matter of minutes of a commodity laptop</a:t>
            </a:r>
          </a:p>
          <a:p>
            <a:endParaRPr lang="en-US"/>
          </a:p>
          <a:p>
            <a:r>
              <a:rPr lang="en-US"/>
              <a:t>In conclusion, we flipped Frodo in an end-to-end attack</a:t>
            </a:r>
          </a:p>
          <a:p>
            <a:endParaRPr lang="en-US"/>
          </a:p>
          <a:p>
            <a:r>
              <a:rPr lang="en-US"/>
              <a:t>Incorporate the </a:t>
            </a:r>
            <a:r>
              <a:rPr lang="en-US" err="1"/>
              <a:t>kem</a:t>
            </a:r>
            <a:r>
              <a:rPr lang="en-US"/>
              <a:t> diagram somehow?</a:t>
            </a:r>
          </a:p>
        </p:txBody>
      </p:sp>
      <p:sp>
        <p:nvSpPr>
          <p:cNvPr id="4" name="Slide Number Placeholder 3"/>
          <p:cNvSpPr>
            <a:spLocks noGrp="1"/>
          </p:cNvSpPr>
          <p:nvPr>
            <p:ph type="sldNum" sz="quarter" idx="5"/>
          </p:nvPr>
        </p:nvSpPr>
        <p:spPr/>
        <p:txBody>
          <a:bodyPr/>
          <a:lstStyle/>
          <a:p>
            <a:fld id="{E24968AC-7D1A-492D-8691-04ACB3055153}" type="slidenum">
              <a:rPr lang="en-US" smtClean="0"/>
              <a:t>15</a:t>
            </a:fld>
            <a:endParaRPr lang="en-US"/>
          </a:p>
        </p:txBody>
      </p:sp>
    </p:spTree>
    <p:extLst>
      <p:ext uri="{BB962C8B-B14F-4D97-AF65-F5344CB8AC3E}">
        <p14:creationId xmlns:p14="http://schemas.microsoft.com/office/powerpoint/2010/main" val="392709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were able to successfully combine these techniques into a precise </a:t>
            </a:r>
            <a:r>
              <a:rPr lang="en-US" err="1"/>
              <a:t>rowhammer</a:t>
            </a:r>
            <a:r>
              <a:rPr lang="en-US"/>
              <a:t> attack, where we managed to flip 7 bit flips in highly targeted locations, all the while avoiding undesirable bit flips by suppressing 117 bit flips</a:t>
            </a:r>
          </a:p>
          <a:p>
            <a:r>
              <a:rPr lang="en-US"/>
              <a:t> increased the decryption failure rate to 1:2,700,000. This was sufficiently high enough for us to use super computing to find 665 thousand failing ciphertexts over the course of 237,806 core hours. We then used the failing ciphertexts to recover 7 of the 8 columns of the master key; even though we did not fully recover the master key, this allows us to brute force session keys in just a matter of minutes of a commodity laptop</a:t>
            </a:r>
          </a:p>
          <a:p>
            <a:endParaRPr lang="en-US"/>
          </a:p>
          <a:p>
            <a:r>
              <a:rPr lang="en-US"/>
              <a:t>In conclusion, we flipped Frodo in an end-to-end attack</a:t>
            </a:r>
          </a:p>
          <a:p>
            <a:endParaRPr lang="en-US"/>
          </a:p>
          <a:p>
            <a:r>
              <a:rPr lang="en-US"/>
              <a:t>Incorporate the </a:t>
            </a:r>
            <a:r>
              <a:rPr lang="en-US" err="1"/>
              <a:t>kem</a:t>
            </a:r>
            <a:r>
              <a:rPr lang="en-US"/>
              <a:t> diagram somehow?</a:t>
            </a:r>
          </a:p>
        </p:txBody>
      </p:sp>
      <p:sp>
        <p:nvSpPr>
          <p:cNvPr id="4" name="Slide Number Placeholder 3"/>
          <p:cNvSpPr>
            <a:spLocks noGrp="1"/>
          </p:cNvSpPr>
          <p:nvPr>
            <p:ph type="sldNum" sz="quarter" idx="5"/>
          </p:nvPr>
        </p:nvSpPr>
        <p:spPr/>
        <p:txBody>
          <a:bodyPr/>
          <a:lstStyle/>
          <a:p>
            <a:fld id="{E24968AC-7D1A-492D-8691-04ACB3055153}" type="slidenum">
              <a:rPr lang="en-US" smtClean="0"/>
              <a:t>16</a:t>
            </a:fld>
            <a:endParaRPr lang="en-US"/>
          </a:p>
        </p:txBody>
      </p:sp>
    </p:spTree>
    <p:extLst>
      <p:ext uri="{BB962C8B-B14F-4D97-AF65-F5344CB8AC3E}">
        <p14:creationId xmlns:p14="http://schemas.microsoft.com/office/powerpoint/2010/main" val="248233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8F21-28E0-9A22-74DD-C2528EBAD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C5A2E-E82E-2206-8D5F-1DFCF5555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351166-4E88-87C4-FEED-B656233B1D46}"/>
              </a:ext>
            </a:extLst>
          </p:cNvPr>
          <p:cNvSpPr>
            <a:spLocks noGrp="1"/>
          </p:cNvSpPr>
          <p:nvPr>
            <p:ph type="dt" sz="half" idx="10"/>
          </p:nvPr>
        </p:nvSpPr>
        <p:spPr/>
        <p:txBody>
          <a:bodyPr/>
          <a:lstStyle/>
          <a:p>
            <a:fld id="{4F9276C2-2112-441A-A5E4-264D96F8F404}" type="datetime1">
              <a:rPr lang="en-US" smtClean="0"/>
              <a:t>11/9/2022</a:t>
            </a:fld>
            <a:endParaRPr lang="en-US"/>
          </a:p>
        </p:txBody>
      </p:sp>
      <p:sp>
        <p:nvSpPr>
          <p:cNvPr id="5" name="Footer Placeholder 4">
            <a:extLst>
              <a:ext uri="{FF2B5EF4-FFF2-40B4-BE49-F238E27FC236}">
                <a16:creationId xmlns:a16="http://schemas.microsoft.com/office/drawing/2014/main" id="{FB2B4B09-6804-D39E-D562-24C6D6AB77AC}"/>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AB57A070-A7E8-D383-F131-508CBAB09503}"/>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50624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6E0-CD15-F580-F70B-54CE5C8D0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1662A-1BFA-A106-3604-32A0AB396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E6D73-6816-5222-ADD9-972C23C0BC31}"/>
              </a:ext>
            </a:extLst>
          </p:cNvPr>
          <p:cNvSpPr>
            <a:spLocks noGrp="1"/>
          </p:cNvSpPr>
          <p:nvPr>
            <p:ph type="dt" sz="half" idx="10"/>
          </p:nvPr>
        </p:nvSpPr>
        <p:spPr/>
        <p:txBody>
          <a:bodyPr/>
          <a:lstStyle/>
          <a:p>
            <a:fld id="{8F46B1A4-D118-480A-B840-9A470AD5615B}" type="datetime1">
              <a:rPr lang="en-US" smtClean="0"/>
              <a:t>11/9/2022</a:t>
            </a:fld>
            <a:endParaRPr lang="en-US"/>
          </a:p>
        </p:txBody>
      </p:sp>
      <p:sp>
        <p:nvSpPr>
          <p:cNvPr id="5" name="Footer Placeholder 4">
            <a:extLst>
              <a:ext uri="{FF2B5EF4-FFF2-40B4-BE49-F238E27FC236}">
                <a16:creationId xmlns:a16="http://schemas.microsoft.com/office/drawing/2014/main" id="{75D55379-C935-2145-A02F-8192263F8896}"/>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82F21A24-0E33-F69A-3133-7FDD758026ED}"/>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74848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549A9-82AF-7354-5FE1-50F139401D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B7B51-1038-48AA-67AD-AD30EF8DF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20754-CEDF-B235-ED13-350B47F8088E}"/>
              </a:ext>
            </a:extLst>
          </p:cNvPr>
          <p:cNvSpPr>
            <a:spLocks noGrp="1"/>
          </p:cNvSpPr>
          <p:nvPr>
            <p:ph type="dt" sz="half" idx="10"/>
          </p:nvPr>
        </p:nvSpPr>
        <p:spPr/>
        <p:txBody>
          <a:bodyPr/>
          <a:lstStyle/>
          <a:p>
            <a:fld id="{D41E11CB-E94E-4137-A3F9-752818FB2729}" type="datetime1">
              <a:rPr lang="en-US" smtClean="0"/>
              <a:t>11/9/2022</a:t>
            </a:fld>
            <a:endParaRPr lang="en-US"/>
          </a:p>
        </p:txBody>
      </p:sp>
      <p:sp>
        <p:nvSpPr>
          <p:cNvPr id="5" name="Footer Placeholder 4">
            <a:extLst>
              <a:ext uri="{FF2B5EF4-FFF2-40B4-BE49-F238E27FC236}">
                <a16:creationId xmlns:a16="http://schemas.microsoft.com/office/drawing/2014/main" id="{415DC951-5DE6-0085-9149-6642E23B4B20}"/>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6AA36AF6-A824-0C64-A287-614D7D8BCB2E}"/>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238189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7B91-BCEE-A581-C5E3-FACD67292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E4B26-B079-BA34-7E8A-0BCE281ABC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5002F-912E-CCFF-5B99-07DC5CB8272E}"/>
              </a:ext>
            </a:extLst>
          </p:cNvPr>
          <p:cNvSpPr>
            <a:spLocks noGrp="1"/>
          </p:cNvSpPr>
          <p:nvPr>
            <p:ph type="dt" sz="half" idx="10"/>
          </p:nvPr>
        </p:nvSpPr>
        <p:spPr/>
        <p:txBody>
          <a:bodyPr/>
          <a:lstStyle/>
          <a:p>
            <a:fld id="{32CA3B96-6DAD-4134-B27E-89F68F0BF4E8}" type="datetime1">
              <a:rPr lang="en-US" smtClean="0"/>
              <a:t>11/9/2022</a:t>
            </a:fld>
            <a:endParaRPr lang="en-US"/>
          </a:p>
        </p:txBody>
      </p:sp>
      <p:sp>
        <p:nvSpPr>
          <p:cNvPr id="5" name="Footer Placeholder 4">
            <a:extLst>
              <a:ext uri="{FF2B5EF4-FFF2-40B4-BE49-F238E27FC236}">
                <a16:creationId xmlns:a16="http://schemas.microsoft.com/office/drawing/2014/main" id="{9B76AEB4-60FC-CCB8-07BF-BF4E863B967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ADBA074F-85C4-3B03-6F30-9C42D0FBA373}"/>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227176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7AF4-FBD2-40E8-BAD4-948FCA029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DFC7F3-E61A-F24F-0CC3-61DDB1CC6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3FE9D-BBAE-DB81-A99C-3C7F955C06A7}"/>
              </a:ext>
            </a:extLst>
          </p:cNvPr>
          <p:cNvSpPr>
            <a:spLocks noGrp="1"/>
          </p:cNvSpPr>
          <p:nvPr>
            <p:ph type="dt" sz="half" idx="10"/>
          </p:nvPr>
        </p:nvSpPr>
        <p:spPr/>
        <p:txBody>
          <a:bodyPr/>
          <a:lstStyle/>
          <a:p>
            <a:fld id="{FB7B33E6-310C-411B-95AA-3E8A08A97D8D}" type="datetime1">
              <a:rPr lang="en-US" smtClean="0"/>
              <a:t>11/9/2022</a:t>
            </a:fld>
            <a:endParaRPr lang="en-US"/>
          </a:p>
        </p:txBody>
      </p:sp>
      <p:sp>
        <p:nvSpPr>
          <p:cNvPr id="5" name="Footer Placeholder 4">
            <a:extLst>
              <a:ext uri="{FF2B5EF4-FFF2-40B4-BE49-F238E27FC236}">
                <a16:creationId xmlns:a16="http://schemas.microsoft.com/office/drawing/2014/main" id="{6ACC9546-FE13-90EF-BD24-77F660FFBC5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108B0862-B5E4-B128-6DDB-C3E297177874}"/>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8699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76C8-AB6C-2F25-AC0F-DB109C637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081FD-CC1B-AF1C-B1F8-04BF5C3B5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CA0E1-F76C-1E5C-206C-957A529D5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1A7EE-13BF-D514-2ED7-157ABB00D13F}"/>
              </a:ext>
            </a:extLst>
          </p:cNvPr>
          <p:cNvSpPr>
            <a:spLocks noGrp="1"/>
          </p:cNvSpPr>
          <p:nvPr>
            <p:ph type="dt" sz="half" idx="10"/>
          </p:nvPr>
        </p:nvSpPr>
        <p:spPr/>
        <p:txBody>
          <a:bodyPr/>
          <a:lstStyle/>
          <a:p>
            <a:fld id="{CF495DF6-3951-4944-9C19-38EFF969CAEB}" type="datetime1">
              <a:rPr lang="en-US" smtClean="0"/>
              <a:t>11/9/2022</a:t>
            </a:fld>
            <a:endParaRPr lang="en-US"/>
          </a:p>
        </p:txBody>
      </p:sp>
      <p:sp>
        <p:nvSpPr>
          <p:cNvPr id="6" name="Footer Placeholder 5">
            <a:extLst>
              <a:ext uri="{FF2B5EF4-FFF2-40B4-BE49-F238E27FC236}">
                <a16:creationId xmlns:a16="http://schemas.microsoft.com/office/drawing/2014/main" id="{18FE653E-D213-2DC9-86B0-AD1980775F80}"/>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F5DC526E-6840-9726-C5A8-C9CE9C677E5B}"/>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43748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D8E6-7D7E-D65D-DB24-9638DA4AD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2C8D8-7C91-BCB7-F69B-F5B5B09F7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4B4AF6-DE45-617D-16B4-21DDDF94F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0FDFF-2C6D-4BF6-6FE5-28AEDC965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E7839-6E08-1882-C90E-F091B6063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7CB3D-687C-3F29-6DBB-31BB4811091A}"/>
              </a:ext>
            </a:extLst>
          </p:cNvPr>
          <p:cNvSpPr>
            <a:spLocks noGrp="1"/>
          </p:cNvSpPr>
          <p:nvPr>
            <p:ph type="dt" sz="half" idx="10"/>
          </p:nvPr>
        </p:nvSpPr>
        <p:spPr/>
        <p:txBody>
          <a:bodyPr/>
          <a:lstStyle/>
          <a:p>
            <a:fld id="{46645B44-7A5B-497B-8DEE-C990452A6451}" type="datetime1">
              <a:rPr lang="en-US" smtClean="0"/>
              <a:t>11/9/2022</a:t>
            </a:fld>
            <a:endParaRPr lang="en-US"/>
          </a:p>
        </p:txBody>
      </p:sp>
      <p:sp>
        <p:nvSpPr>
          <p:cNvPr id="8" name="Footer Placeholder 7">
            <a:extLst>
              <a:ext uri="{FF2B5EF4-FFF2-40B4-BE49-F238E27FC236}">
                <a16:creationId xmlns:a16="http://schemas.microsoft.com/office/drawing/2014/main" id="{AB47DA85-F88F-330F-2933-EBB7EC68493F}"/>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9" name="Slide Number Placeholder 8">
            <a:extLst>
              <a:ext uri="{FF2B5EF4-FFF2-40B4-BE49-F238E27FC236}">
                <a16:creationId xmlns:a16="http://schemas.microsoft.com/office/drawing/2014/main" id="{DA795BD2-DCA5-6FF8-5C2D-6BF347C4AE3A}"/>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22348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E26-1AC2-D5CE-EBD4-4060D2E3F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F9376-2EFF-0897-D6ED-402302EB8AE4}"/>
              </a:ext>
            </a:extLst>
          </p:cNvPr>
          <p:cNvSpPr>
            <a:spLocks noGrp="1"/>
          </p:cNvSpPr>
          <p:nvPr>
            <p:ph type="dt" sz="half" idx="10"/>
          </p:nvPr>
        </p:nvSpPr>
        <p:spPr/>
        <p:txBody>
          <a:bodyPr/>
          <a:lstStyle/>
          <a:p>
            <a:fld id="{C42055F8-7944-4DFB-B63B-D9C089AE09D3}" type="datetime1">
              <a:rPr lang="en-US" smtClean="0"/>
              <a:t>11/9/2022</a:t>
            </a:fld>
            <a:endParaRPr lang="en-US"/>
          </a:p>
        </p:txBody>
      </p:sp>
      <p:sp>
        <p:nvSpPr>
          <p:cNvPr id="4" name="Footer Placeholder 3">
            <a:extLst>
              <a:ext uri="{FF2B5EF4-FFF2-40B4-BE49-F238E27FC236}">
                <a16:creationId xmlns:a16="http://schemas.microsoft.com/office/drawing/2014/main" id="{AE22E8F0-FF28-F0A3-7954-7A30A08AAA3E}"/>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5" name="Slide Number Placeholder 4">
            <a:extLst>
              <a:ext uri="{FF2B5EF4-FFF2-40B4-BE49-F238E27FC236}">
                <a16:creationId xmlns:a16="http://schemas.microsoft.com/office/drawing/2014/main" id="{D28AFD9F-498C-B0C8-078F-1B9328D134D8}"/>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324435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FC5A5-19F1-1E6C-95BA-7A5D2F2B85FB}"/>
              </a:ext>
            </a:extLst>
          </p:cNvPr>
          <p:cNvSpPr>
            <a:spLocks noGrp="1"/>
          </p:cNvSpPr>
          <p:nvPr>
            <p:ph type="dt" sz="half" idx="10"/>
          </p:nvPr>
        </p:nvSpPr>
        <p:spPr/>
        <p:txBody>
          <a:bodyPr/>
          <a:lstStyle/>
          <a:p>
            <a:fld id="{37181C4F-53CA-44D9-AEB9-167B9A698EA5}" type="datetime1">
              <a:rPr lang="en-US" smtClean="0"/>
              <a:t>11/9/2022</a:t>
            </a:fld>
            <a:endParaRPr lang="en-US"/>
          </a:p>
        </p:txBody>
      </p:sp>
      <p:sp>
        <p:nvSpPr>
          <p:cNvPr id="3" name="Footer Placeholder 2">
            <a:extLst>
              <a:ext uri="{FF2B5EF4-FFF2-40B4-BE49-F238E27FC236}">
                <a16:creationId xmlns:a16="http://schemas.microsoft.com/office/drawing/2014/main" id="{9A623893-9BEB-ADB4-717A-20F54FE5A52F}"/>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4" name="Slide Number Placeholder 3">
            <a:extLst>
              <a:ext uri="{FF2B5EF4-FFF2-40B4-BE49-F238E27FC236}">
                <a16:creationId xmlns:a16="http://schemas.microsoft.com/office/drawing/2014/main" id="{ABD7EA5B-1570-2969-05FB-8CEB5D411D85}"/>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10845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EF58-A0B2-2311-E009-8F00873BC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4C845-8DD0-2206-4792-DB351CDA5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6078A9-EEB0-2AC2-6836-4B45F937B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D98AF-C7CA-9CC4-963E-6BEC207B18A3}"/>
              </a:ext>
            </a:extLst>
          </p:cNvPr>
          <p:cNvSpPr>
            <a:spLocks noGrp="1"/>
          </p:cNvSpPr>
          <p:nvPr>
            <p:ph type="dt" sz="half" idx="10"/>
          </p:nvPr>
        </p:nvSpPr>
        <p:spPr/>
        <p:txBody>
          <a:bodyPr/>
          <a:lstStyle/>
          <a:p>
            <a:fld id="{898848CC-E8F4-4711-AC24-B248524BD696}" type="datetime1">
              <a:rPr lang="en-US" smtClean="0"/>
              <a:t>11/9/2022</a:t>
            </a:fld>
            <a:endParaRPr lang="en-US"/>
          </a:p>
        </p:txBody>
      </p:sp>
      <p:sp>
        <p:nvSpPr>
          <p:cNvPr id="6" name="Footer Placeholder 5">
            <a:extLst>
              <a:ext uri="{FF2B5EF4-FFF2-40B4-BE49-F238E27FC236}">
                <a16:creationId xmlns:a16="http://schemas.microsoft.com/office/drawing/2014/main" id="{8334D2EA-5A46-6F6D-EA8F-D76DEF7D713D}"/>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C69E94F4-FFE8-953E-C00D-071767A7593C}"/>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72079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6A9C-CC35-D7D5-96A3-CBECA4605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01F163-1682-6EDB-D190-1EF7F0008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571A5-4E55-1721-0B31-2B171D5AA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0EED7-28A3-F6E2-4F2E-3DBCA7A262A4}"/>
              </a:ext>
            </a:extLst>
          </p:cNvPr>
          <p:cNvSpPr>
            <a:spLocks noGrp="1"/>
          </p:cNvSpPr>
          <p:nvPr>
            <p:ph type="dt" sz="half" idx="10"/>
          </p:nvPr>
        </p:nvSpPr>
        <p:spPr/>
        <p:txBody>
          <a:bodyPr/>
          <a:lstStyle/>
          <a:p>
            <a:fld id="{008F0596-0567-48D3-958E-C225EAC90473}" type="datetime1">
              <a:rPr lang="en-US" smtClean="0"/>
              <a:t>11/9/2022</a:t>
            </a:fld>
            <a:endParaRPr lang="en-US"/>
          </a:p>
        </p:txBody>
      </p:sp>
      <p:sp>
        <p:nvSpPr>
          <p:cNvPr id="6" name="Footer Placeholder 5">
            <a:extLst>
              <a:ext uri="{FF2B5EF4-FFF2-40B4-BE49-F238E27FC236}">
                <a16:creationId xmlns:a16="http://schemas.microsoft.com/office/drawing/2014/main" id="{558CBCC4-93DC-DC7A-7E95-97C9447BC24B}"/>
              </a:ext>
            </a:extLst>
          </p:cNvPr>
          <p:cNvSpPr>
            <a:spLocks noGrp="1"/>
          </p:cNvSpPr>
          <p:nvPr>
            <p:ph type="ftr" sz="quarter" idx="11"/>
          </p:nvPr>
        </p:nvSpPr>
        <p:spPr/>
        <p:txBody>
          <a:bodyPr/>
          <a:lstStyle/>
          <a:p>
            <a:r>
              <a:rPr lang="en-US"/>
              <a:t>1University of Arkansas, 2University of Maryland, 3University of Michigan, 4George Washington University, 5NIST, 6Georgia Institute of Technology, 7Mitre</a:t>
            </a:r>
          </a:p>
        </p:txBody>
      </p:sp>
      <p:sp>
        <p:nvSpPr>
          <p:cNvPr id="7" name="Slide Number Placeholder 6">
            <a:extLst>
              <a:ext uri="{FF2B5EF4-FFF2-40B4-BE49-F238E27FC236}">
                <a16:creationId xmlns:a16="http://schemas.microsoft.com/office/drawing/2014/main" id="{F4853045-94C6-3B0C-28E1-73CFDDC6A96C}"/>
              </a:ext>
            </a:extLst>
          </p:cNvPr>
          <p:cNvSpPr>
            <a:spLocks noGrp="1"/>
          </p:cNvSpPr>
          <p:nvPr>
            <p:ph type="sldNum" sz="quarter" idx="12"/>
          </p:nvPr>
        </p:nvSpPr>
        <p:spPr/>
        <p:txBody>
          <a:bodyPr/>
          <a:lstStyle/>
          <a:p>
            <a:fld id="{A8AB81F3-D877-40AB-B9C6-5DBC3A20DFE8}" type="slidenum">
              <a:rPr lang="en-US" smtClean="0"/>
              <a:t>‹#›</a:t>
            </a:fld>
            <a:endParaRPr lang="en-US"/>
          </a:p>
        </p:txBody>
      </p:sp>
    </p:spTree>
    <p:extLst>
      <p:ext uri="{BB962C8B-B14F-4D97-AF65-F5344CB8AC3E}">
        <p14:creationId xmlns:p14="http://schemas.microsoft.com/office/powerpoint/2010/main" val="550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ED987-3B9D-633D-E027-79BBE4CC3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D6C69-F246-E5F6-BBE2-26C2C2000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53469-05BF-ED49-A6C4-11ADDD07D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6E9B-4E5B-4EFE-9519-AAC5A37B37B5}" type="datetime1">
              <a:rPr lang="en-US" smtClean="0"/>
              <a:t>11/9/2022</a:t>
            </a:fld>
            <a:endParaRPr lang="en-US"/>
          </a:p>
        </p:txBody>
      </p:sp>
      <p:sp>
        <p:nvSpPr>
          <p:cNvPr id="5" name="Footer Placeholder 4">
            <a:extLst>
              <a:ext uri="{FF2B5EF4-FFF2-40B4-BE49-F238E27FC236}">
                <a16:creationId xmlns:a16="http://schemas.microsoft.com/office/drawing/2014/main" id="{BFFE2BB0-C23B-DEC9-476E-34BBA0895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1University of Arkansas, 2University of Maryland, 3University of Michigan, 4George Washington University, 5NIST, 6Georgia Institute of Technology, 7Mitre</a:t>
            </a:r>
          </a:p>
        </p:txBody>
      </p:sp>
      <p:sp>
        <p:nvSpPr>
          <p:cNvPr id="6" name="Slide Number Placeholder 5">
            <a:extLst>
              <a:ext uri="{FF2B5EF4-FFF2-40B4-BE49-F238E27FC236}">
                <a16:creationId xmlns:a16="http://schemas.microsoft.com/office/drawing/2014/main" id="{9F3B47AC-4CFA-E83B-3A16-8278FCEA8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B81F3-D877-40AB-B9C6-5DBC3A20DFE8}" type="slidenum">
              <a:rPr lang="en-US" smtClean="0"/>
              <a:t>‹#›</a:t>
            </a:fld>
            <a:endParaRPr lang="en-US"/>
          </a:p>
        </p:txBody>
      </p:sp>
    </p:spTree>
    <p:extLst>
      <p:ext uri="{BB962C8B-B14F-4D97-AF65-F5344CB8AC3E}">
        <p14:creationId xmlns:p14="http://schemas.microsoft.com/office/powerpoint/2010/main" val="125909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3.jpeg"/><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0.png"/><Relationship Id="rId3" Type="http://schemas.openxmlformats.org/officeDocument/2006/relationships/image" Target="../media/image36.jpeg"/><Relationship Id="rId7" Type="http://schemas.openxmlformats.org/officeDocument/2006/relationships/image" Target="../media/image27.png"/><Relationship Id="rId12"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svg"/><Relationship Id="rId11" Type="http://schemas.microsoft.com/office/2007/relationships/hdphoto" Target="../media/hdphoto1.wdp"/><Relationship Id="rId5" Type="http://schemas.openxmlformats.org/officeDocument/2006/relationships/image" Target="../media/image40.png"/><Relationship Id="rId10" Type="http://schemas.openxmlformats.org/officeDocument/2006/relationships/image" Target="../media/image18.png"/><Relationship Id="rId4" Type="http://schemas.openxmlformats.org/officeDocument/2006/relationships/image" Target="../media/image78.png"/><Relationship Id="rId9" Type="http://schemas.openxmlformats.org/officeDocument/2006/relationships/image" Target="../media/image77.pn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1.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2.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9.jpeg"/><Relationship Id="rId7"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7.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5.png"/><Relationship Id="rId4" Type="http://schemas.openxmlformats.org/officeDocument/2006/relationships/image" Target="../media/image84.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5.jpeg"/><Relationship Id="rId7"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6.pn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jpe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image" Target="../media/image43.sv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png"/></Relationships>
</file>

<file path=ppt/slides/_rels/slide6.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47.png"/><Relationship Id="rId21" Type="http://schemas.openxmlformats.org/officeDocument/2006/relationships/image" Target="../media/image41.svg"/><Relationship Id="rId7" Type="http://schemas.openxmlformats.org/officeDocument/2006/relationships/image" Target="../media/image34.svg"/><Relationship Id="rId12" Type="http://schemas.openxmlformats.org/officeDocument/2006/relationships/image" Target="../media/image27.png"/><Relationship Id="rId17" Type="http://schemas.openxmlformats.org/officeDocument/2006/relationships/image" Target="../media/image36.jpeg"/><Relationship Id="rId25" Type="http://schemas.openxmlformats.org/officeDocument/2006/relationships/image" Target="../media/image44.png"/><Relationship Id="rId33" Type="http://schemas.openxmlformats.org/officeDocument/2006/relationships/image" Target="../media/image57.png"/><Relationship Id="rId2" Type="http://schemas.openxmlformats.org/officeDocument/2006/relationships/image" Target="../media/image46.png"/><Relationship Id="rId16" Type="http://schemas.openxmlformats.org/officeDocument/2006/relationships/image" Target="../media/image35.jpeg"/><Relationship Id="rId20" Type="http://schemas.openxmlformats.org/officeDocument/2006/relationships/image" Target="../media/image40.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6.svg"/><Relationship Id="rId24" Type="http://schemas.openxmlformats.org/officeDocument/2006/relationships/image" Target="../media/image43.svg"/><Relationship Id="rId32" Type="http://schemas.openxmlformats.org/officeDocument/2006/relationships/image" Target="../media/image54.svg"/><Relationship Id="rId5" Type="http://schemas.openxmlformats.org/officeDocument/2006/relationships/image" Target="../media/image30.svg"/><Relationship Id="rId15" Type="http://schemas.openxmlformats.org/officeDocument/2006/relationships/image" Target="../media/image32.svg"/><Relationship Id="rId23" Type="http://schemas.openxmlformats.org/officeDocument/2006/relationships/image" Target="../media/image42.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25.png"/><Relationship Id="rId19" Type="http://schemas.openxmlformats.org/officeDocument/2006/relationships/image" Target="../media/image48.png"/><Relationship Id="rId31" Type="http://schemas.openxmlformats.org/officeDocument/2006/relationships/image" Target="../media/image53.png"/><Relationship Id="rId4" Type="http://schemas.openxmlformats.org/officeDocument/2006/relationships/image" Target="../media/image29.png"/><Relationship Id="rId9" Type="http://schemas.openxmlformats.org/officeDocument/2006/relationships/image" Target="../media/image24.svg"/><Relationship Id="rId14" Type="http://schemas.openxmlformats.org/officeDocument/2006/relationships/image" Target="../media/image31.png"/><Relationship Id="rId22" Type="http://schemas.openxmlformats.org/officeDocument/2006/relationships/image" Target="../media/image49.png"/><Relationship Id="rId27" Type="http://schemas.openxmlformats.org/officeDocument/2006/relationships/image" Target="../media/image51.png"/><Relationship Id="rId30" Type="http://schemas.openxmlformats.org/officeDocument/2006/relationships/image" Target="../media/image51.sv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54.svg"/><Relationship Id="rId21" Type="http://schemas.openxmlformats.org/officeDocument/2006/relationships/image" Target="../media/image49.png"/><Relationship Id="rId34" Type="http://schemas.openxmlformats.org/officeDocument/2006/relationships/image" Target="../media/image65.svg"/><Relationship Id="rId7" Type="http://schemas.openxmlformats.org/officeDocument/2006/relationships/image" Target="../media/image25.png"/><Relationship Id="rId12" Type="http://schemas.openxmlformats.org/officeDocument/2006/relationships/image" Target="../media/image47.png"/><Relationship Id="rId17" Type="http://schemas.openxmlformats.org/officeDocument/2006/relationships/image" Target="../media/image37.jpeg"/><Relationship Id="rId25" Type="http://schemas.openxmlformats.org/officeDocument/2006/relationships/image" Target="../media/image59.png"/><Relationship Id="rId33" Type="http://schemas.openxmlformats.org/officeDocument/2006/relationships/image" Target="../media/image64.png"/><Relationship Id="rId2" Type="http://schemas.openxmlformats.org/officeDocument/2006/relationships/image" Target="../media/image53.png"/><Relationship Id="rId16" Type="http://schemas.openxmlformats.org/officeDocument/2006/relationships/image" Target="../media/image36.jpeg"/><Relationship Id="rId20" Type="http://schemas.openxmlformats.org/officeDocument/2006/relationships/image" Target="../media/image41.sv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46.png"/><Relationship Id="rId24" Type="http://schemas.openxmlformats.org/officeDocument/2006/relationships/image" Target="../media/image55.png"/><Relationship Id="rId32" Type="http://schemas.openxmlformats.org/officeDocument/2006/relationships/image" Target="../media/image67.png"/><Relationship Id="rId5" Type="http://schemas.openxmlformats.org/officeDocument/2006/relationships/image" Target="../media/image23.png"/><Relationship Id="rId15" Type="http://schemas.openxmlformats.org/officeDocument/2006/relationships/image" Target="../media/image35.jpeg"/><Relationship Id="rId23" Type="http://schemas.openxmlformats.org/officeDocument/2006/relationships/image" Target="../media/image51.png"/><Relationship Id="rId28" Type="http://schemas.openxmlformats.org/officeDocument/2006/relationships/image" Target="../media/image58.png"/><Relationship Id="rId10" Type="http://schemas.openxmlformats.org/officeDocument/2006/relationships/image" Target="../media/image34.svg"/><Relationship Id="rId19" Type="http://schemas.openxmlformats.org/officeDocument/2006/relationships/image" Target="../media/image40.png"/><Relationship Id="rId31" Type="http://schemas.openxmlformats.org/officeDocument/2006/relationships/image" Target="../media/image63.svg"/><Relationship Id="rId4" Type="http://schemas.openxmlformats.org/officeDocument/2006/relationships/image" Target="../media/image57.png"/><Relationship Id="rId9" Type="http://schemas.openxmlformats.org/officeDocument/2006/relationships/image" Target="../media/image33.png"/><Relationship Id="rId14" Type="http://schemas.openxmlformats.org/officeDocument/2006/relationships/image" Target="../media/image28.svg"/><Relationship Id="rId22" Type="http://schemas.openxmlformats.org/officeDocument/2006/relationships/image" Target="../media/image45.jpeg"/><Relationship Id="rId27" Type="http://schemas.openxmlformats.org/officeDocument/2006/relationships/image" Target="../media/image57.svg"/><Relationship Id="rId30" Type="http://schemas.openxmlformats.org/officeDocument/2006/relationships/image" Target="../media/image62.png"/><Relationship Id="rId35" Type="http://schemas.openxmlformats.org/officeDocument/2006/relationships/image" Target="../media/image70.png"/><Relationship Id="rId8" Type="http://schemas.openxmlformats.org/officeDocument/2006/relationships/image" Target="../media/image26.svg"/></Relationships>
</file>

<file path=ppt/slides/_rels/slide8.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48.png"/><Relationship Id="rId26" Type="http://schemas.openxmlformats.org/officeDocument/2006/relationships/image" Target="../media/image56.png"/><Relationship Id="rId21" Type="http://schemas.openxmlformats.org/officeDocument/2006/relationships/image" Target="../media/image49.png"/><Relationship Id="rId34" Type="http://schemas.openxmlformats.org/officeDocument/2006/relationships/image" Target="../media/image65.svg"/><Relationship Id="rId7" Type="http://schemas.openxmlformats.org/officeDocument/2006/relationships/image" Target="../media/image23.png"/><Relationship Id="rId12" Type="http://schemas.openxmlformats.org/officeDocument/2006/relationships/image" Target="../media/image34.svg"/><Relationship Id="rId17" Type="http://schemas.openxmlformats.org/officeDocument/2006/relationships/image" Target="../media/image37.jpeg"/><Relationship Id="rId25" Type="http://schemas.openxmlformats.org/officeDocument/2006/relationships/image" Target="../media/image59.png"/><Relationship Id="rId33" Type="http://schemas.openxmlformats.org/officeDocument/2006/relationships/image" Target="../media/image64.png"/><Relationship Id="rId38" Type="http://schemas.openxmlformats.org/officeDocument/2006/relationships/image" Target="../media/image60.png"/><Relationship Id="rId2" Type="http://schemas.openxmlformats.org/officeDocument/2006/relationships/image" Target="../media/image35.jpeg"/><Relationship Id="rId16" Type="http://schemas.openxmlformats.org/officeDocument/2006/relationships/image" Target="../media/image28.svg"/><Relationship Id="rId20" Type="http://schemas.openxmlformats.org/officeDocument/2006/relationships/image" Target="../media/image41.sv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33.png"/><Relationship Id="rId24" Type="http://schemas.openxmlformats.org/officeDocument/2006/relationships/image" Target="../media/image55.png"/><Relationship Id="rId32" Type="http://schemas.openxmlformats.org/officeDocument/2006/relationships/image" Target="../media/image67.png"/><Relationship Id="rId37" Type="http://schemas.openxmlformats.org/officeDocument/2006/relationships/image" Target="../media/image66.png"/><Relationship Id="rId5" Type="http://schemas.openxmlformats.org/officeDocument/2006/relationships/image" Target="../media/image54.svg"/><Relationship Id="rId15" Type="http://schemas.openxmlformats.org/officeDocument/2006/relationships/image" Target="../media/image27.png"/><Relationship Id="rId23" Type="http://schemas.openxmlformats.org/officeDocument/2006/relationships/image" Target="../media/image51.png"/><Relationship Id="rId28" Type="http://schemas.openxmlformats.org/officeDocument/2006/relationships/image" Target="../media/image58.png"/><Relationship Id="rId36" Type="http://schemas.microsoft.com/office/2007/relationships/hdphoto" Target="../media/hdphoto1.wdp"/><Relationship Id="rId10" Type="http://schemas.openxmlformats.org/officeDocument/2006/relationships/image" Target="../media/image26.svg"/><Relationship Id="rId19" Type="http://schemas.openxmlformats.org/officeDocument/2006/relationships/image" Target="../media/image40.png"/><Relationship Id="rId31" Type="http://schemas.openxmlformats.org/officeDocument/2006/relationships/image" Target="../media/image63.svg"/><Relationship Id="rId4" Type="http://schemas.openxmlformats.org/officeDocument/2006/relationships/image" Target="../media/image53.png"/><Relationship Id="rId9" Type="http://schemas.openxmlformats.org/officeDocument/2006/relationships/image" Target="../media/image25.png"/><Relationship Id="rId14" Type="http://schemas.openxmlformats.org/officeDocument/2006/relationships/image" Target="../media/image47.png"/><Relationship Id="rId22" Type="http://schemas.openxmlformats.org/officeDocument/2006/relationships/image" Target="../media/image45.jpeg"/><Relationship Id="rId27" Type="http://schemas.openxmlformats.org/officeDocument/2006/relationships/image" Target="../media/image57.svg"/><Relationship Id="rId30" Type="http://schemas.openxmlformats.org/officeDocument/2006/relationships/image" Target="../media/image62.png"/><Relationship Id="rId35" Type="http://schemas.openxmlformats.org/officeDocument/2006/relationships/image" Target="../media/image18.png"/><Relationship Id="rId8" Type="http://schemas.openxmlformats.org/officeDocument/2006/relationships/image" Target="../media/image24.svg"/><Relationship Id="rId3"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8.svg"/><Relationship Id="rId18" Type="http://schemas.openxmlformats.org/officeDocument/2006/relationships/image" Target="../media/image41.svg"/><Relationship Id="rId3" Type="http://schemas.openxmlformats.org/officeDocument/2006/relationships/image" Target="../media/image34.svg"/><Relationship Id="rId21" Type="http://schemas.openxmlformats.org/officeDocument/2006/relationships/image" Target="../media/image44.png"/><Relationship Id="rId7" Type="http://schemas.openxmlformats.org/officeDocument/2006/relationships/image" Target="../media/image72.svg"/><Relationship Id="rId12" Type="http://schemas.openxmlformats.org/officeDocument/2006/relationships/image" Target="../media/image27.png"/><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74.png"/><Relationship Id="rId20"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3.png"/><Relationship Id="rId24" Type="http://schemas.microsoft.com/office/2007/relationships/hdphoto" Target="../media/hdphoto1.wdp"/><Relationship Id="rId5" Type="http://schemas.openxmlformats.org/officeDocument/2006/relationships/image" Target="../media/image69.png"/><Relationship Id="rId15" Type="http://schemas.openxmlformats.org/officeDocument/2006/relationships/image" Target="../media/image37.jpeg"/><Relationship Id="rId23" Type="http://schemas.openxmlformats.org/officeDocument/2006/relationships/image" Target="../media/image18.png"/><Relationship Id="rId10" Type="http://schemas.openxmlformats.org/officeDocument/2006/relationships/image" Target="../media/image66.png"/><Relationship Id="rId19" Type="http://schemas.openxmlformats.org/officeDocument/2006/relationships/image" Target="../media/image45.jpeg"/><Relationship Id="rId4" Type="http://schemas.openxmlformats.org/officeDocument/2006/relationships/image" Target="../media/image68.png"/><Relationship Id="rId9" Type="http://schemas.openxmlformats.org/officeDocument/2006/relationships/image" Target="../media/image57.svg"/><Relationship Id="rId14" Type="http://schemas.openxmlformats.org/officeDocument/2006/relationships/image" Target="../media/image36.jpeg"/><Relationship Id="rId22"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9D51-D8AE-1DF7-6224-7840CEF60B24}"/>
              </a:ext>
            </a:extLst>
          </p:cNvPr>
          <p:cNvSpPr>
            <a:spLocks noGrp="1"/>
          </p:cNvSpPr>
          <p:nvPr>
            <p:ph type="ctrTitle"/>
          </p:nvPr>
        </p:nvSpPr>
        <p:spPr/>
        <p:txBody>
          <a:bodyPr>
            <a:normAutofit fontScale="90000"/>
          </a:bodyPr>
          <a:lstStyle/>
          <a:p>
            <a:r>
              <a:rPr lang="en-US"/>
              <a:t>When Frodo Flips: End-to-End Key Recovery on </a:t>
            </a:r>
            <a:r>
              <a:rPr lang="en-US" err="1"/>
              <a:t>FrodoKEM</a:t>
            </a:r>
            <a:r>
              <a:rPr lang="en-US"/>
              <a:t> via </a:t>
            </a:r>
            <a:r>
              <a:rPr lang="en-US" err="1"/>
              <a:t>Rowhammer</a:t>
            </a:r>
            <a:endParaRPr lang="en-US"/>
          </a:p>
        </p:txBody>
      </p:sp>
      <p:sp>
        <p:nvSpPr>
          <p:cNvPr id="3" name="Subtitle 2">
            <a:extLst>
              <a:ext uri="{FF2B5EF4-FFF2-40B4-BE49-F238E27FC236}">
                <a16:creationId xmlns:a16="http://schemas.microsoft.com/office/drawing/2014/main" id="{6CDCDEE4-3182-DF12-92B4-CE872E772DDE}"/>
              </a:ext>
            </a:extLst>
          </p:cNvPr>
          <p:cNvSpPr>
            <a:spLocks noGrp="1"/>
          </p:cNvSpPr>
          <p:nvPr>
            <p:ph type="subTitle" idx="1"/>
          </p:nvPr>
        </p:nvSpPr>
        <p:spPr/>
        <p:txBody>
          <a:bodyPr vert="horz" lIns="91440" tIns="45720" rIns="91440" bIns="45720" rtlCol="0" anchor="t">
            <a:normAutofit/>
          </a:bodyPr>
          <a:lstStyle/>
          <a:p>
            <a:r>
              <a:rPr lang="en-US">
                <a:cs typeface="Calibri"/>
              </a:rPr>
              <a:t>Michael </a:t>
            </a:r>
            <a:r>
              <a:rPr lang="en-US" err="1">
                <a:cs typeface="Calibri"/>
              </a:rPr>
              <a:t>Fahr</a:t>
            </a:r>
            <a:r>
              <a:rPr lang="en-US">
                <a:cs typeface="Calibri"/>
              </a:rPr>
              <a:t> Jr., </a:t>
            </a:r>
            <a:r>
              <a:rPr lang="en-US" b="1">
                <a:cs typeface="Calibri"/>
              </a:rPr>
              <a:t>Hunter Kippen</a:t>
            </a:r>
            <a:r>
              <a:rPr lang="en-US">
                <a:cs typeface="Calibri"/>
              </a:rPr>
              <a:t>, </a:t>
            </a:r>
            <a:r>
              <a:rPr lang="en-US" b="1">
                <a:cs typeface="Calibri"/>
              </a:rPr>
              <a:t>Andrew </a:t>
            </a:r>
            <a:r>
              <a:rPr lang="en-US" b="1" err="1">
                <a:cs typeface="Calibri"/>
              </a:rPr>
              <a:t>Kwong</a:t>
            </a:r>
            <a:r>
              <a:rPr lang="en-US">
                <a:cs typeface="Calibri"/>
              </a:rPr>
              <a:t>, </a:t>
            </a:r>
            <a:r>
              <a:rPr lang="en-US" err="1">
                <a:cs typeface="Calibri"/>
              </a:rPr>
              <a:t>Thinh</a:t>
            </a:r>
            <a:r>
              <a:rPr lang="en-US">
                <a:cs typeface="Calibri"/>
              </a:rPr>
              <a:t> Dang, Jacob </a:t>
            </a:r>
            <a:r>
              <a:rPr lang="en-US" err="1">
                <a:cs typeface="Calibri"/>
              </a:rPr>
              <a:t>Lichtinger</a:t>
            </a:r>
            <a:r>
              <a:rPr lang="en-US">
                <a:cs typeface="Calibri"/>
              </a:rPr>
              <a:t>, Dana </a:t>
            </a:r>
            <a:r>
              <a:rPr lang="en-US" err="1">
                <a:cs typeface="Calibri"/>
              </a:rPr>
              <a:t>Dachman</a:t>
            </a:r>
            <a:r>
              <a:rPr lang="en-US">
                <a:cs typeface="Calibri"/>
              </a:rPr>
              <a:t>-Soled, Daniel </a:t>
            </a:r>
            <a:r>
              <a:rPr lang="en-US" err="1">
                <a:cs typeface="Calibri"/>
              </a:rPr>
              <a:t>Genkin</a:t>
            </a:r>
            <a:r>
              <a:rPr lang="en-US">
                <a:cs typeface="Calibri"/>
              </a:rPr>
              <a:t>, Alexander Nelson, Ray </a:t>
            </a:r>
            <a:r>
              <a:rPr lang="en-US" err="1">
                <a:cs typeface="Calibri"/>
              </a:rPr>
              <a:t>Perlner</a:t>
            </a:r>
            <a:r>
              <a:rPr lang="en-US">
                <a:cs typeface="Calibri"/>
              </a:rPr>
              <a:t>, </a:t>
            </a:r>
            <a:r>
              <a:rPr lang="en-US" err="1">
                <a:cs typeface="Calibri"/>
              </a:rPr>
              <a:t>Arkady</a:t>
            </a:r>
            <a:r>
              <a:rPr lang="en-US">
                <a:cs typeface="Calibri"/>
              </a:rPr>
              <a:t> </a:t>
            </a:r>
            <a:r>
              <a:rPr lang="en-US" err="1">
                <a:cs typeface="Calibri"/>
              </a:rPr>
              <a:t>Yerukhimovich</a:t>
            </a:r>
            <a:r>
              <a:rPr lang="en-US">
                <a:cs typeface="Calibri"/>
              </a:rPr>
              <a:t>, Daniel </a:t>
            </a:r>
            <a:r>
              <a:rPr lang="en-US" err="1">
                <a:cs typeface="Calibri"/>
              </a:rPr>
              <a:t>Apon</a:t>
            </a:r>
            <a:endParaRPr lang="en-US" baseline="30000">
              <a:cs typeface="Calibri"/>
            </a:endParaRPr>
          </a:p>
        </p:txBody>
      </p:sp>
      <p:grpSp>
        <p:nvGrpSpPr>
          <p:cNvPr id="4" name="Group 3">
            <a:extLst>
              <a:ext uri="{FF2B5EF4-FFF2-40B4-BE49-F238E27FC236}">
                <a16:creationId xmlns:a16="http://schemas.microsoft.com/office/drawing/2014/main" id="{7A150B7C-BE34-30AE-6B5A-D77211DD58B8}"/>
              </a:ext>
            </a:extLst>
          </p:cNvPr>
          <p:cNvGrpSpPr/>
          <p:nvPr/>
        </p:nvGrpSpPr>
        <p:grpSpPr>
          <a:xfrm>
            <a:off x="556594" y="5257800"/>
            <a:ext cx="11078811" cy="910810"/>
            <a:chOff x="481551" y="5856498"/>
            <a:chExt cx="11078811" cy="910810"/>
          </a:xfrm>
        </p:grpSpPr>
        <p:pic>
          <p:nvPicPr>
            <p:cNvPr id="1026" name="Picture 2" descr="Official Logo">
              <a:extLst>
                <a:ext uri="{FF2B5EF4-FFF2-40B4-BE49-F238E27FC236}">
                  <a16:creationId xmlns:a16="http://schemas.microsoft.com/office/drawing/2014/main" id="{68244531-E901-73E4-D892-D617C8B4C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786" y="5860051"/>
              <a:ext cx="1153576"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ryland informal seal">
              <a:extLst>
                <a:ext uri="{FF2B5EF4-FFF2-40B4-BE49-F238E27FC236}">
                  <a16:creationId xmlns:a16="http://schemas.microsoft.com/office/drawing/2014/main" id="{985A60E3-D7F5-9A9F-5304-B62162006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137" y="5890403"/>
              <a:ext cx="876905"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M primary logo">
              <a:extLst>
                <a:ext uri="{FF2B5EF4-FFF2-40B4-BE49-F238E27FC236}">
                  <a16:creationId xmlns:a16="http://schemas.microsoft.com/office/drawing/2014/main" id="{9073CE39-484E-8741-6990-616506DBB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849" y="5856498"/>
              <a:ext cx="825937" cy="8769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C3D3EBA-3EBB-4FEF-6167-956AFB861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807" y="5856499"/>
              <a:ext cx="1151296" cy="8769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lue version of the NIST logo">
              <a:extLst>
                <a:ext uri="{FF2B5EF4-FFF2-40B4-BE49-F238E27FC236}">
                  <a16:creationId xmlns:a16="http://schemas.microsoft.com/office/drawing/2014/main" id="{E74934B8-20E4-965F-E0CE-AB9D40B948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51" y="5856500"/>
              <a:ext cx="1966859" cy="8769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582A38F9-D800-36EC-A12C-A8076F7F9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532" y="5924309"/>
              <a:ext cx="1966859" cy="8090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eorgia Tech logo - Vertical">
              <a:extLst>
                <a:ext uri="{FF2B5EF4-FFF2-40B4-BE49-F238E27FC236}">
                  <a16:creationId xmlns:a16="http://schemas.microsoft.com/office/drawing/2014/main" id="{BFD07031-3C79-C4EF-6B3C-351569EAEB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156" y="5856498"/>
              <a:ext cx="876905" cy="876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066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0CF2-86D6-5A37-23E2-5752715C628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6127CEC9-D276-44F1-5F0E-29496A6C2E55}"/>
              </a:ext>
            </a:extLst>
          </p:cNvPr>
          <p:cNvSpPr>
            <a:spLocks noGrp="1"/>
          </p:cNvSpPr>
          <p:nvPr>
            <p:ph idx="1"/>
          </p:nvPr>
        </p:nvSpPr>
        <p:spPr/>
        <p:txBody>
          <a:bodyPr/>
          <a:lstStyle/>
          <a:p>
            <a:r>
              <a:rPr lang="en-US">
                <a:solidFill>
                  <a:schemeClr val="bg2">
                    <a:lumMod val="90000"/>
                  </a:schemeClr>
                </a:solidFill>
              </a:rPr>
              <a:t>Cryptanalysis</a:t>
            </a:r>
          </a:p>
          <a:p>
            <a:pPr lvl="1"/>
            <a:r>
              <a:rPr lang="en-US">
                <a:solidFill>
                  <a:schemeClr val="bg2">
                    <a:lumMod val="90000"/>
                  </a:schemeClr>
                </a:solidFill>
              </a:rPr>
              <a:t>Operation of a KEM</a:t>
            </a:r>
          </a:p>
          <a:p>
            <a:pPr lvl="1"/>
            <a:r>
              <a:rPr lang="en-US">
                <a:solidFill>
                  <a:schemeClr val="bg2">
                    <a:lumMod val="90000"/>
                  </a:schemeClr>
                </a:solidFill>
              </a:rPr>
              <a:t>How bitflips break </a:t>
            </a:r>
            <a:r>
              <a:rPr lang="en-US" err="1">
                <a:solidFill>
                  <a:schemeClr val="bg2">
                    <a:lumMod val="90000"/>
                  </a:schemeClr>
                </a:solidFill>
              </a:rPr>
              <a:t>FrodoKEM</a:t>
            </a:r>
            <a:endParaRPr lang="en-US">
              <a:solidFill>
                <a:schemeClr val="bg2">
                  <a:lumMod val="90000"/>
                </a:schemeClr>
              </a:solidFill>
            </a:endParaRPr>
          </a:p>
          <a:p>
            <a:r>
              <a:rPr lang="en-US" b="1"/>
              <a:t>Flipping Bits</a:t>
            </a:r>
          </a:p>
          <a:p>
            <a:pPr lvl="1"/>
            <a:r>
              <a:rPr lang="en-US" b="1"/>
              <a:t>What </a:t>
            </a:r>
            <a:r>
              <a:rPr lang="en-US" b="1" err="1"/>
              <a:t>Rowhammer</a:t>
            </a:r>
            <a:r>
              <a:rPr lang="en-US" b="1"/>
              <a:t> is</a:t>
            </a:r>
          </a:p>
          <a:p>
            <a:pPr lvl="1"/>
            <a:r>
              <a:rPr lang="en-US" b="1"/>
              <a:t>How to flip the correct bits</a:t>
            </a:r>
          </a:p>
        </p:txBody>
      </p:sp>
      <p:sp>
        <p:nvSpPr>
          <p:cNvPr id="4" name="Slide Number Placeholder 3">
            <a:extLst>
              <a:ext uri="{FF2B5EF4-FFF2-40B4-BE49-F238E27FC236}">
                <a16:creationId xmlns:a16="http://schemas.microsoft.com/office/drawing/2014/main" id="{CC812058-D951-F9D8-C935-E5B229083760}"/>
              </a:ext>
            </a:extLst>
          </p:cNvPr>
          <p:cNvSpPr>
            <a:spLocks noGrp="1"/>
          </p:cNvSpPr>
          <p:nvPr>
            <p:ph type="sldNum" sz="quarter" idx="12"/>
          </p:nvPr>
        </p:nvSpPr>
        <p:spPr/>
        <p:txBody>
          <a:bodyPr/>
          <a:lstStyle/>
          <a:p>
            <a:fld id="{A8AB81F3-D877-40AB-B9C6-5DBC3A20DFE8}" type="slidenum">
              <a:rPr lang="en-US" smtClean="0"/>
              <a:t>10</a:t>
            </a:fld>
            <a:endParaRPr lang="en-US"/>
          </a:p>
        </p:txBody>
      </p:sp>
      <p:pic>
        <p:nvPicPr>
          <p:cNvPr id="7" name="Picture 2" descr="Army of Thieves' review: On Netflix, a safe bet for fans of breezy heist  films - Chicago Sun-Times">
            <a:extLst>
              <a:ext uri="{FF2B5EF4-FFF2-40B4-BE49-F238E27FC236}">
                <a16:creationId xmlns:a16="http://schemas.microsoft.com/office/drawing/2014/main" id="{9189713F-84A2-660F-B0A0-B4ED6454759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6963958" y="1258600"/>
            <a:ext cx="3293283" cy="1879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electronics, orange&#10;&#10;Description automatically generated">
            <a:extLst>
              <a:ext uri="{FF2B5EF4-FFF2-40B4-BE49-F238E27FC236}">
                <a16:creationId xmlns:a16="http://schemas.microsoft.com/office/drawing/2014/main" id="{F300F345-215D-10F6-126D-87B11311F61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963958" y="3317875"/>
            <a:ext cx="3293283" cy="2519362"/>
          </a:xfrm>
          <a:prstGeom prst="rect">
            <a:avLst/>
          </a:prstGeom>
        </p:spPr>
      </p:pic>
    </p:spTree>
    <p:extLst>
      <p:ext uri="{BB962C8B-B14F-4D97-AF65-F5344CB8AC3E}">
        <p14:creationId xmlns:p14="http://schemas.microsoft.com/office/powerpoint/2010/main" val="143348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12039601" cy="782055"/>
          </a:xfrm>
        </p:spPr>
        <p:txBody>
          <a:bodyPr/>
          <a:lstStyle/>
          <a:p>
            <a:r>
              <a:rPr lang="en-US" err="1"/>
              <a:t>Rowhammer</a:t>
            </a:r>
            <a:endParaRPr lang="en-US"/>
          </a:p>
        </p:txBody>
      </p:sp>
      <p:sp>
        <p:nvSpPr>
          <p:cNvPr id="6" name="Content Placeholder 2">
            <a:extLst>
              <a:ext uri="{FF2B5EF4-FFF2-40B4-BE49-F238E27FC236}">
                <a16:creationId xmlns:a16="http://schemas.microsoft.com/office/drawing/2014/main" id="{82679944-3C98-4061-BF9F-DF30DD035B01}"/>
              </a:ext>
            </a:extLst>
          </p:cNvPr>
          <p:cNvSpPr txBox="1">
            <a:spLocks/>
          </p:cNvSpPr>
          <p:nvPr/>
        </p:nvSpPr>
        <p:spPr bwMode="auto">
          <a:xfrm>
            <a:off x="7268927" y="725938"/>
            <a:ext cx="4768085" cy="54343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cs typeface="+mn-cs"/>
              </a:defRPr>
            </a:lvl2pPr>
            <a:lvl3pPr marL="1143000" indent="-228600" algn="l" rtl="0" eaLnBrk="1" fontAlgn="base" hangingPunct="1">
              <a:spcBef>
                <a:spcPct val="20000"/>
              </a:spcBef>
              <a:spcAft>
                <a:spcPct val="0"/>
              </a:spcAft>
              <a:buChar char="•"/>
              <a:defRPr sz="2400">
                <a:solidFill>
                  <a:srgbClr val="000000"/>
                </a:solidFill>
                <a:latin typeface="+mn-lt"/>
                <a:cs typeface="+mn-cs"/>
              </a:defRPr>
            </a:lvl3pPr>
            <a:lvl4pPr marL="1600200" indent="-228600" algn="l" rtl="0" eaLnBrk="1" fontAlgn="base" hangingPunct="1">
              <a:spcBef>
                <a:spcPct val="20000"/>
              </a:spcBef>
              <a:spcAft>
                <a:spcPct val="0"/>
              </a:spcAft>
              <a:buChar char="–"/>
              <a:defRPr sz="2000">
                <a:solidFill>
                  <a:srgbClr val="000000"/>
                </a:solidFill>
                <a:latin typeface="+mn-lt"/>
                <a:cs typeface="+mn-cs"/>
              </a:defRPr>
            </a:lvl4pPr>
            <a:lvl5pPr marL="2057400" indent="-228600" algn="l" rtl="0" eaLnBrk="1" fontAlgn="base" hangingPunct="1">
              <a:spcBef>
                <a:spcPct val="20000"/>
              </a:spcBef>
              <a:spcAft>
                <a:spcPct val="0"/>
              </a:spcAft>
              <a:buChar char="»"/>
              <a:defRPr sz="2000">
                <a:solidFill>
                  <a:srgbClr val="000000"/>
                </a:solidFill>
                <a:latin typeface="+mn-lt"/>
                <a:cs typeface="+mn-cs"/>
              </a:defRPr>
            </a:lvl5pPr>
            <a:lvl6pPr marL="2514600" indent="-228600" algn="l" rtl="0" eaLnBrk="1" fontAlgn="base" hangingPunct="1">
              <a:spcBef>
                <a:spcPct val="20000"/>
              </a:spcBef>
              <a:spcAft>
                <a:spcPct val="0"/>
              </a:spcAft>
              <a:buChar char="»"/>
              <a:defRPr sz="2000">
                <a:solidFill>
                  <a:srgbClr val="000000"/>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2000">
                <a:solidFill>
                  <a:schemeClr val="tx1"/>
                </a:solidFill>
              </a:rPr>
              <a:t>Repeated activation of rows causes bit flips in nearby rows!</a:t>
            </a:r>
            <a:endParaRPr lang="en-US" sz="2000" kern="0">
              <a:solidFill>
                <a:schemeClr val="tx1"/>
              </a:solidFill>
            </a:endParaRPr>
          </a:p>
          <a:p>
            <a:r>
              <a:rPr lang="en-US" sz="2000" kern="0" err="1">
                <a:solidFill>
                  <a:schemeClr val="tx1"/>
                </a:solidFill>
              </a:rPr>
              <a:t>Rowhammer</a:t>
            </a:r>
            <a:r>
              <a:rPr lang="en-US" sz="2000" kern="0">
                <a:solidFill>
                  <a:schemeClr val="tx1"/>
                </a:solidFill>
              </a:rPr>
              <a:t> can be used to write across security domains</a:t>
            </a:r>
          </a:p>
          <a:p>
            <a:pPr>
              <a:lnSpc>
                <a:spcPct val="100000"/>
              </a:lnSpc>
            </a:pPr>
            <a:r>
              <a:rPr lang="en-US" sz="2000" kern="0">
                <a:solidFill>
                  <a:schemeClr val="tx1"/>
                </a:solidFill>
              </a:rPr>
              <a:t>Corrupted data visible to software</a:t>
            </a:r>
          </a:p>
          <a:p>
            <a:r>
              <a:rPr lang="en-US" sz="2000"/>
              <a:t>If a bit flips once, it is likely to flip again in the future</a:t>
            </a:r>
          </a:p>
          <a:p>
            <a:pPr lvl="1"/>
            <a:r>
              <a:rPr lang="en-US" sz="2000"/>
              <a:t>Will always flip in the same direction (per boot of the machine)</a:t>
            </a:r>
          </a:p>
          <a:p>
            <a:pPr>
              <a:lnSpc>
                <a:spcPct val="100000"/>
              </a:lnSpc>
            </a:pPr>
            <a:endParaRPr lang="en-US" sz="2000" kern="0">
              <a:solidFill>
                <a:schemeClr val="tx1"/>
              </a:solidFill>
            </a:endParaRPr>
          </a:p>
        </p:txBody>
      </p:sp>
      <p:sp>
        <p:nvSpPr>
          <p:cNvPr id="8" name="TextBox 7">
            <a:extLst>
              <a:ext uri="{FF2B5EF4-FFF2-40B4-BE49-F238E27FC236}">
                <a16:creationId xmlns:a16="http://schemas.microsoft.com/office/drawing/2014/main" id="{68650A34-FDE6-43D4-AF3B-BDCFD9CB5883}"/>
              </a:ext>
            </a:extLst>
          </p:cNvPr>
          <p:cNvSpPr txBox="1"/>
          <p:nvPr/>
        </p:nvSpPr>
        <p:spPr>
          <a:xfrm>
            <a:off x="5923503" y="2440026"/>
            <a:ext cx="1465781" cy="561885"/>
          </a:xfrm>
          <a:prstGeom prst="rect">
            <a:avLst/>
          </a:prstGeom>
          <a:noFill/>
        </p:spPr>
        <p:txBody>
          <a:bodyPr wrap="square" rtlCol="0">
            <a:spAutoFit/>
          </a:bodyPr>
          <a:lstStyle/>
          <a:p>
            <a:pPr algn="l">
              <a:lnSpc>
                <a:spcPct val="120000"/>
              </a:lnSpc>
            </a:pPr>
            <a:r>
              <a:rPr lang="en-US" b="1">
                <a:solidFill>
                  <a:schemeClr val="tx1"/>
                </a:solidFill>
              </a:rPr>
              <a:t>Bit flip!</a:t>
            </a:r>
          </a:p>
        </p:txBody>
      </p:sp>
      <p:pic>
        <p:nvPicPr>
          <p:cNvPr id="1028" name="Picture 4" descr="Image result for hammer">
            <a:extLst>
              <a:ext uri="{FF2B5EF4-FFF2-40B4-BE49-F238E27FC236}">
                <a16:creationId xmlns:a16="http://schemas.microsoft.com/office/drawing/2014/main" id="{2B765D6D-8028-49B6-8568-0EEE1A60153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14268692">
            <a:off x="6054532" y="1463700"/>
            <a:ext cx="726112" cy="97681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36F7207-BCC6-4A2A-8FA6-5C7CD003234A}"/>
              </a:ext>
            </a:extLst>
          </p:cNvPr>
          <p:cNvCxnSpPr>
            <a:cxnSpLocks/>
          </p:cNvCxnSpPr>
          <p:nvPr/>
        </p:nvCxnSpPr>
        <p:spPr bwMode="auto">
          <a:xfrm flipH="1" flipV="1">
            <a:off x="5268609" y="824743"/>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70352C3-DC8A-4252-97C1-2948C031518F}"/>
              </a:ext>
            </a:extLst>
          </p:cNvPr>
          <p:cNvCxnSpPr>
            <a:cxnSpLocks/>
          </p:cNvCxnSpPr>
          <p:nvPr/>
        </p:nvCxnSpPr>
        <p:spPr bwMode="auto">
          <a:xfrm flipH="1" flipV="1">
            <a:off x="4341295" y="822157"/>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D1A6184-8CCD-4416-980C-798CA138545A}"/>
              </a:ext>
            </a:extLst>
          </p:cNvPr>
          <p:cNvCxnSpPr>
            <a:cxnSpLocks/>
          </p:cNvCxnSpPr>
          <p:nvPr/>
        </p:nvCxnSpPr>
        <p:spPr bwMode="auto">
          <a:xfrm flipH="1" flipV="1">
            <a:off x="3424307" y="829903"/>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79B3664-3A79-4174-9E8D-E0B998AB8147}"/>
              </a:ext>
            </a:extLst>
          </p:cNvPr>
          <p:cNvCxnSpPr>
            <a:cxnSpLocks/>
          </p:cNvCxnSpPr>
          <p:nvPr/>
        </p:nvCxnSpPr>
        <p:spPr bwMode="auto">
          <a:xfrm flipV="1">
            <a:off x="1852961" y="1400009"/>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6F7A300-1643-41CC-B187-38DBA7A51E76}"/>
              </a:ext>
            </a:extLst>
          </p:cNvPr>
          <p:cNvCxnSpPr>
            <a:cxnSpLocks/>
          </p:cNvCxnSpPr>
          <p:nvPr/>
        </p:nvCxnSpPr>
        <p:spPr bwMode="auto">
          <a:xfrm flipH="1" flipV="1">
            <a:off x="2486661" y="827317"/>
            <a:ext cx="18376" cy="4006836"/>
          </a:xfrm>
          <a:prstGeom prst="line">
            <a:avLst/>
          </a:prstGeom>
          <a:ln w="508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8E09808B-1CAA-4FFD-96F0-EA23CCF2C673}"/>
              </a:ext>
            </a:extLst>
          </p:cNvPr>
          <p:cNvSpPr/>
          <p:nvPr/>
        </p:nvSpPr>
        <p:spPr>
          <a:xfrm>
            <a:off x="2214588" y="114091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1" name="Oval 20">
            <a:extLst>
              <a:ext uri="{FF2B5EF4-FFF2-40B4-BE49-F238E27FC236}">
                <a16:creationId xmlns:a16="http://schemas.microsoft.com/office/drawing/2014/main" id="{652853EF-C434-4195-8853-D9223E15E34F}"/>
              </a:ext>
            </a:extLst>
          </p:cNvPr>
          <p:cNvSpPr/>
          <p:nvPr/>
        </p:nvSpPr>
        <p:spPr>
          <a:xfrm>
            <a:off x="3139320" y="1122553"/>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2" name="Oval 21">
            <a:extLst>
              <a:ext uri="{FF2B5EF4-FFF2-40B4-BE49-F238E27FC236}">
                <a16:creationId xmlns:a16="http://schemas.microsoft.com/office/drawing/2014/main" id="{E00690B4-4E19-4A90-92E4-0879F2AC065F}"/>
              </a:ext>
            </a:extLst>
          </p:cNvPr>
          <p:cNvSpPr/>
          <p:nvPr/>
        </p:nvSpPr>
        <p:spPr>
          <a:xfrm>
            <a:off x="4064052" y="1122553"/>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3" name="Oval 22">
            <a:extLst>
              <a:ext uri="{FF2B5EF4-FFF2-40B4-BE49-F238E27FC236}">
                <a16:creationId xmlns:a16="http://schemas.microsoft.com/office/drawing/2014/main" id="{0E13E6F9-5E7B-4791-BA58-AD600E01809D}"/>
              </a:ext>
            </a:extLst>
          </p:cNvPr>
          <p:cNvSpPr/>
          <p:nvPr/>
        </p:nvSpPr>
        <p:spPr>
          <a:xfrm>
            <a:off x="4988784" y="11225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25" name="Straight Connector 24">
            <a:extLst>
              <a:ext uri="{FF2B5EF4-FFF2-40B4-BE49-F238E27FC236}">
                <a16:creationId xmlns:a16="http://schemas.microsoft.com/office/drawing/2014/main" id="{B924CD10-0B21-4DB2-BDE6-397D6D66BBA4}"/>
              </a:ext>
            </a:extLst>
          </p:cNvPr>
          <p:cNvCxnSpPr>
            <a:cxnSpLocks/>
          </p:cNvCxnSpPr>
          <p:nvPr/>
        </p:nvCxnSpPr>
        <p:spPr bwMode="auto">
          <a:xfrm flipV="1">
            <a:off x="1852961" y="2115515"/>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2CF1B9E5-0A9C-4AEC-989F-C8E03EBEF4E0}"/>
              </a:ext>
            </a:extLst>
          </p:cNvPr>
          <p:cNvSpPr/>
          <p:nvPr/>
        </p:nvSpPr>
        <p:spPr>
          <a:xfrm>
            <a:off x="3141906" y="183805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29" name="Oval 28">
            <a:extLst>
              <a:ext uri="{FF2B5EF4-FFF2-40B4-BE49-F238E27FC236}">
                <a16:creationId xmlns:a16="http://schemas.microsoft.com/office/drawing/2014/main" id="{795F6FC7-C9D6-4415-A798-F7B3EE54AA96}"/>
              </a:ext>
            </a:extLst>
          </p:cNvPr>
          <p:cNvSpPr/>
          <p:nvPr/>
        </p:nvSpPr>
        <p:spPr>
          <a:xfrm>
            <a:off x="4066638" y="1838059"/>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0" name="Oval 29">
            <a:extLst>
              <a:ext uri="{FF2B5EF4-FFF2-40B4-BE49-F238E27FC236}">
                <a16:creationId xmlns:a16="http://schemas.microsoft.com/office/drawing/2014/main" id="{F51E8AEB-41DA-43DC-8541-0D7D83988826}"/>
              </a:ext>
            </a:extLst>
          </p:cNvPr>
          <p:cNvSpPr/>
          <p:nvPr/>
        </p:nvSpPr>
        <p:spPr>
          <a:xfrm>
            <a:off x="4991370" y="183805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32" name="Straight Connector 31">
            <a:extLst>
              <a:ext uri="{FF2B5EF4-FFF2-40B4-BE49-F238E27FC236}">
                <a16:creationId xmlns:a16="http://schemas.microsoft.com/office/drawing/2014/main" id="{F129FC1E-BFF0-4749-BF18-FBCE172BDBB5}"/>
              </a:ext>
            </a:extLst>
          </p:cNvPr>
          <p:cNvCxnSpPr>
            <a:cxnSpLocks/>
          </p:cNvCxnSpPr>
          <p:nvPr/>
        </p:nvCxnSpPr>
        <p:spPr bwMode="auto">
          <a:xfrm flipV="1">
            <a:off x="1860713" y="2849102"/>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2596BA3E-4C29-4724-A3F6-0E4B0B9CE02D}"/>
              </a:ext>
            </a:extLst>
          </p:cNvPr>
          <p:cNvSpPr/>
          <p:nvPr/>
        </p:nvSpPr>
        <p:spPr>
          <a:xfrm>
            <a:off x="2222340" y="259001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4" name="Oval 33">
            <a:extLst>
              <a:ext uri="{FF2B5EF4-FFF2-40B4-BE49-F238E27FC236}">
                <a16:creationId xmlns:a16="http://schemas.microsoft.com/office/drawing/2014/main" id="{8A8BF3B8-B908-46EF-8257-5D4A0F3A1A72}"/>
              </a:ext>
            </a:extLst>
          </p:cNvPr>
          <p:cNvSpPr/>
          <p:nvPr/>
        </p:nvSpPr>
        <p:spPr>
          <a:xfrm>
            <a:off x="3147072" y="2571646"/>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5" name="Oval 34">
            <a:extLst>
              <a:ext uri="{FF2B5EF4-FFF2-40B4-BE49-F238E27FC236}">
                <a16:creationId xmlns:a16="http://schemas.microsoft.com/office/drawing/2014/main" id="{5DE7D247-3918-48EC-B52B-80F9F3645408}"/>
              </a:ext>
            </a:extLst>
          </p:cNvPr>
          <p:cNvSpPr/>
          <p:nvPr/>
        </p:nvSpPr>
        <p:spPr>
          <a:xfrm>
            <a:off x="4071804" y="2571646"/>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36" name="Oval 35">
            <a:extLst>
              <a:ext uri="{FF2B5EF4-FFF2-40B4-BE49-F238E27FC236}">
                <a16:creationId xmlns:a16="http://schemas.microsoft.com/office/drawing/2014/main" id="{F5D1A2E3-B6CB-4814-9FD5-D6CCB18EEB67}"/>
              </a:ext>
            </a:extLst>
          </p:cNvPr>
          <p:cNvSpPr/>
          <p:nvPr/>
        </p:nvSpPr>
        <p:spPr>
          <a:xfrm>
            <a:off x="4996536" y="2571645"/>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38" name="Straight Connector 37">
            <a:extLst>
              <a:ext uri="{FF2B5EF4-FFF2-40B4-BE49-F238E27FC236}">
                <a16:creationId xmlns:a16="http://schemas.microsoft.com/office/drawing/2014/main" id="{F03C1022-EADF-47B0-ACC0-0AF8FBA8D980}"/>
              </a:ext>
            </a:extLst>
          </p:cNvPr>
          <p:cNvCxnSpPr>
            <a:cxnSpLocks/>
          </p:cNvCxnSpPr>
          <p:nvPr/>
        </p:nvCxnSpPr>
        <p:spPr bwMode="auto">
          <a:xfrm flipV="1">
            <a:off x="1863299" y="3564608"/>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a16="http://schemas.microsoft.com/office/drawing/2014/main" id="{E554D5FD-1C6C-425D-BEAC-B5AE3838C443}"/>
              </a:ext>
            </a:extLst>
          </p:cNvPr>
          <p:cNvSpPr/>
          <p:nvPr/>
        </p:nvSpPr>
        <p:spPr>
          <a:xfrm>
            <a:off x="2224926" y="330551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0" name="Oval 39">
            <a:extLst>
              <a:ext uri="{FF2B5EF4-FFF2-40B4-BE49-F238E27FC236}">
                <a16:creationId xmlns:a16="http://schemas.microsoft.com/office/drawing/2014/main" id="{DE081C56-3EC2-46E5-BC32-89AF40BC7222}"/>
              </a:ext>
            </a:extLst>
          </p:cNvPr>
          <p:cNvSpPr/>
          <p:nvPr/>
        </p:nvSpPr>
        <p:spPr>
          <a:xfrm>
            <a:off x="3149658" y="32871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1" name="Oval 40">
            <a:extLst>
              <a:ext uri="{FF2B5EF4-FFF2-40B4-BE49-F238E27FC236}">
                <a16:creationId xmlns:a16="http://schemas.microsoft.com/office/drawing/2014/main" id="{38E27A9D-2AB0-48E8-9D69-BA9EEE1ED672}"/>
              </a:ext>
            </a:extLst>
          </p:cNvPr>
          <p:cNvSpPr/>
          <p:nvPr/>
        </p:nvSpPr>
        <p:spPr>
          <a:xfrm>
            <a:off x="4074390" y="328715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2" name="Oval 41">
            <a:extLst>
              <a:ext uri="{FF2B5EF4-FFF2-40B4-BE49-F238E27FC236}">
                <a16:creationId xmlns:a16="http://schemas.microsoft.com/office/drawing/2014/main" id="{545AB938-C20A-410B-BAD3-DE53A3C27546}"/>
              </a:ext>
            </a:extLst>
          </p:cNvPr>
          <p:cNvSpPr/>
          <p:nvPr/>
        </p:nvSpPr>
        <p:spPr>
          <a:xfrm>
            <a:off x="4999122" y="328715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cxnSp>
        <p:nvCxnSpPr>
          <p:cNvPr id="44" name="Straight Connector 43">
            <a:extLst>
              <a:ext uri="{FF2B5EF4-FFF2-40B4-BE49-F238E27FC236}">
                <a16:creationId xmlns:a16="http://schemas.microsoft.com/office/drawing/2014/main" id="{9FFAA28D-2473-44E9-9B87-9A5582F7B7AE}"/>
              </a:ext>
            </a:extLst>
          </p:cNvPr>
          <p:cNvCxnSpPr>
            <a:cxnSpLocks/>
          </p:cNvCxnSpPr>
          <p:nvPr/>
        </p:nvCxnSpPr>
        <p:spPr bwMode="auto">
          <a:xfrm flipV="1">
            <a:off x="1860719" y="4243948"/>
            <a:ext cx="4112217" cy="5165"/>
          </a:xfrm>
          <a:prstGeom prst="line">
            <a:avLst/>
          </a:prstGeom>
          <a:ln w="508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FDB0718B-3E94-43FB-B9D3-AD947185205A}"/>
              </a:ext>
            </a:extLst>
          </p:cNvPr>
          <p:cNvSpPr/>
          <p:nvPr/>
        </p:nvSpPr>
        <p:spPr>
          <a:xfrm>
            <a:off x="2222346" y="398485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6" name="Oval 45">
            <a:extLst>
              <a:ext uri="{FF2B5EF4-FFF2-40B4-BE49-F238E27FC236}">
                <a16:creationId xmlns:a16="http://schemas.microsoft.com/office/drawing/2014/main" id="{E778A59A-E557-469E-A17C-30C9A9261D6D}"/>
              </a:ext>
            </a:extLst>
          </p:cNvPr>
          <p:cNvSpPr/>
          <p:nvPr/>
        </p:nvSpPr>
        <p:spPr>
          <a:xfrm>
            <a:off x="3147078" y="396649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7" name="Oval 46">
            <a:extLst>
              <a:ext uri="{FF2B5EF4-FFF2-40B4-BE49-F238E27FC236}">
                <a16:creationId xmlns:a16="http://schemas.microsoft.com/office/drawing/2014/main" id="{2AE551A9-06AB-49E8-839D-9A385679365A}"/>
              </a:ext>
            </a:extLst>
          </p:cNvPr>
          <p:cNvSpPr/>
          <p:nvPr/>
        </p:nvSpPr>
        <p:spPr>
          <a:xfrm>
            <a:off x="4071810" y="396649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48" name="Oval 47">
            <a:extLst>
              <a:ext uri="{FF2B5EF4-FFF2-40B4-BE49-F238E27FC236}">
                <a16:creationId xmlns:a16="http://schemas.microsoft.com/office/drawing/2014/main" id="{9EBEF536-8FD6-4916-B105-C7F32DF7EBD0}"/>
              </a:ext>
            </a:extLst>
          </p:cNvPr>
          <p:cNvSpPr/>
          <p:nvPr/>
        </p:nvSpPr>
        <p:spPr>
          <a:xfrm>
            <a:off x="4996542" y="396649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0" name="Oval 49">
            <a:extLst>
              <a:ext uri="{FF2B5EF4-FFF2-40B4-BE49-F238E27FC236}">
                <a16:creationId xmlns:a16="http://schemas.microsoft.com/office/drawing/2014/main" id="{B21A2770-2AA7-4AC0-B956-3ACCB297A0B2}"/>
              </a:ext>
            </a:extLst>
          </p:cNvPr>
          <p:cNvSpPr/>
          <p:nvPr/>
        </p:nvSpPr>
        <p:spPr>
          <a:xfrm>
            <a:off x="2217305" y="113767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1" name="TextBox 50">
            <a:extLst>
              <a:ext uri="{FF2B5EF4-FFF2-40B4-BE49-F238E27FC236}">
                <a16:creationId xmlns:a16="http://schemas.microsoft.com/office/drawing/2014/main" id="{45B1E69E-792C-4521-8898-EBE51228FC30}"/>
              </a:ext>
            </a:extLst>
          </p:cNvPr>
          <p:cNvSpPr txBox="1"/>
          <p:nvPr/>
        </p:nvSpPr>
        <p:spPr>
          <a:xfrm>
            <a:off x="342000" y="1134373"/>
            <a:ext cx="1369329" cy="494751"/>
          </a:xfrm>
          <a:prstGeom prst="rect">
            <a:avLst/>
          </a:prstGeom>
          <a:noFill/>
        </p:spPr>
        <p:txBody>
          <a:bodyPr wrap="square" rtlCol="0">
            <a:spAutoFit/>
          </a:bodyPr>
          <a:lstStyle/>
          <a:p>
            <a:pPr algn="l">
              <a:lnSpc>
                <a:spcPct val="120000"/>
              </a:lnSpc>
            </a:pPr>
            <a:r>
              <a:rPr lang="en-US" sz="2400" b="1">
                <a:solidFill>
                  <a:schemeClr val="tx1"/>
                </a:solidFill>
              </a:rPr>
              <a:t>Row 4</a:t>
            </a:r>
          </a:p>
        </p:txBody>
      </p:sp>
      <p:sp>
        <p:nvSpPr>
          <p:cNvPr id="52" name="TextBox 51">
            <a:extLst>
              <a:ext uri="{FF2B5EF4-FFF2-40B4-BE49-F238E27FC236}">
                <a16:creationId xmlns:a16="http://schemas.microsoft.com/office/drawing/2014/main" id="{B2F34F93-E0A0-4C36-8976-1645F3D81984}"/>
              </a:ext>
            </a:extLst>
          </p:cNvPr>
          <p:cNvSpPr txBox="1"/>
          <p:nvPr/>
        </p:nvSpPr>
        <p:spPr>
          <a:xfrm>
            <a:off x="342000" y="1845770"/>
            <a:ext cx="1369329" cy="494751"/>
          </a:xfrm>
          <a:prstGeom prst="rect">
            <a:avLst/>
          </a:prstGeom>
          <a:noFill/>
        </p:spPr>
        <p:txBody>
          <a:bodyPr wrap="square" rtlCol="0">
            <a:spAutoFit/>
          </a:bodyPr>
          <a:lstStyle/>
          <a:p>
            <a:pPr algn="l">
              <a:lnSpc>
                <a:spcPct val="120000"/>
              </a:lnSpc>
            </a:pPr>
            <a:r>
              <a:rPr lang="en-US" sz="2400" b="1">
                <a:solidFill>
                  <a:schemeClr val="tx1"/>
                </a:solidFill>
              </a:rPr>
              <a:t>Row 3</a:t>
            </a:r>
          </a:p>
        </p:txBody>
      </p:sp>
      <p:sp>
        <p:nvSpPr>
          <p:cNvPr id="53" name="TextBox 52">
            <a:extLst>
              <a:ext uri="{FF2B5EF4-FFF2-40B4-BE49-F238E27FC236}">
                <a16:creationId xmlns:a16="http://schemas.microsoft.com/office/drawing/2014/main" id="{96162617-3C89-4FBF-AC23-002FA70F2F90}"/>
              </a:ext>
            </a:extLst>
          </p:cNvPr>
          <p:cNvSpPr txBox="1"/>
          <p:nvPr/>
        </p:nvSpPr>
        <p:spPr>
          <a:xfrm>
            <a:off x="342000" y="3313166"/>
            <a:ext cx="1369329" cy="494751"/>
          </a:xfrm>
          <a:prstGeom prst="rect">
            <a:avLst/>
          </a:prstGeom>
          <a:noFill/>
        </p:spPr>
        <p:txBody>
          <a:bodyPr wrap="square" rtlCol="0">
            <a:spAutoFit/>
          </a:bodyPr>
          <a:lstStyle/>
          <a:p>
            <a:pPr algn="l">
              <a:lnSpc>
                <a:spcPct val="120000"/>
              </a:lnSpc>
            </a:pPr>
            <a:r>
              <a:rPr lang="en-US" sz="2400" b="1">
                <a:solidFill>
                  <a:schemeClr val="tx1"/>
                </a:solidFill>
              </a:rPr>
              <a:t>Row 1</a:t>
            </a:r>
          </a:p>
        </p:txBody>
      </p:sp>
      <p:sp>
        <p:nvSpPr>
          <p:cNvPr id="54" name="TextBox 53">
            <a:extLst>
              <a:ext uri="{FF2B5EF4-FFF2-40B4-BE49-F238E27FC236}">
                <a16:creationId xmlns:a16="http://schemas.microsoft.com/office/drawing/2014/main" id="{F7B5A374-04EA-4F1B-A6EB-935C99E9DC3A}"/>
              </a:ext>
            </a:extLst>
          </p:cNvPr>
          <p:cNvSpPr txBox="1"/>
          <p:nvPr/>
        </p:nvSpPr>
        <p:spPr>
          <a:xfrm>
            <a:off x="342000" y="3978205"/>
            <a:ext cx="1369329" cy="494751"/>
          </a:xfrm>
          <a:prstGeom prst="rect">
            <a:avLst/>
          </a:prstGeom>
          <a:noFill/>
        </p:spPr>
        <p:txBody>
          <a:bodyPr wrap="square" rtlCol="0">
            <a:spAutoFit/>
          </a:bodyPr>
          <a:lstStyle/>
          <a:p>
            <a:pPr algn="l">
              <a:lnSpc>
                <a:spcPct val="120000"/>
              </a:lnSpc>
            </a:pPr>
            <a:r>
              <a:rPr lang="en-US" sz="2400" b="1">
                <a:solidFill>
                  <a:schemeClr val="tx1"/>
                </a:solidFill>
              </a:rPr>
              <a:t>Row 0</a:t>
            </a:r>
          </a:p>
        </p:txBody>
      </p:sp>
      <p:sp>
        <p:nvSpPr>
          <p:cNvPr id="55" name="TextBox 54">
            <a:extLst>
              <a:ext uri="{FF2B5EF4-FFF2-40B4-BE49-F238E27FC236}">
                <a16:creationId xmlns:a16="http://schemas.microsoft.com/office/drawing/2014/main" id="{B935DF29-1253-49FB-86B6-85CF32AE4C1F}"/>
              </a:ext>
            </a:extLst>
          </p:cNvPr>
          <p:cNvSpPr txBox="1"/>
          <p:nvPr/>
        </p:nvSpPr>
        <p:spPr>
          <a:xfrm>
            <a:off x="342000" y="2595075"/>
            <a:ext cx="1369329" cy="494751"/>
          </a:xfrm>
          <a:prstGeom prst="rect">
            <a:avLst/>
          </a:prstGeom>
          <a:noFill/>
        </p:spPr>
        <p:txBody>
          <a:bodyPr wrap="square" rtlCol="0">
            <a:spAutoFit/>
          </a:bodyPr>
          <a:lstStyle/>
          <a:p>
            <a:pPr algn="l">
              <a:lnSpc>
                <a:spcPct val="120000"/>
              </a:lnSpc>
            </a:pPr>
            <a:r>
              <a:rPr lang="en-US" sz="2400" b="1">
                <a:solidFill>
                  <a:schemeClr val="tx1"/>
                </a:solidFill>
              </a:rPr>
              <a:t>Row 2</a:t>
            </a:r>
          </a:p>
        </p:txBody>
      </p:sp>
      <p:sp>
        <p:nvSpPr>
          <p:cNvPr id="59" name="Oval 58">
            <a:extLst>
              <a:ext uri="{FF2B5EF4-FFF2-40B4-BE49-F238E27FC236}">
                <a16:creationId xmlns:a16="http://schemas.microsoft.com/office/drawing/2014/main" id="{3CE29400-AB9A-4A67-9B21-4BFEB02B6262}"/>
              </a:ext>
            </a:extLst>
          </p:cNvPr>
          <p:cNvSpPr/>
          <p:nvPr/>
        </p:nvSpPr>
        <p:spPr>
          <a:xfrm>
            <a:off x="2217174" y="1856425"/>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9" name="Freeform: Shape 78">
            <a:extLst>
              <a:ext uri="{FF2B5EF4-FFF2-40B4-BE49-F238E27FC236}">
                <a16:creationId xmlns:a16="http://schemas.microsoft.com/office/drawing/2014/main" id="{0965CB84-D3AD-48C6-A6AB-2C4746D26DB5}"/>
              </a:ext>
            </a:extLst>
          </p:cNvPr>
          <p:cNvSpPr/>
          <p:nvPr/>
        </p:nvSpPr>
        <p:spPr>
          <a:xfrm>
            <a:off x="2215595" y="1838136"/>
            <a:ext cx="3337302" cy="539718"/>
          </a:xfrm>
          <a:custGeom>
            <a:avLst/>
            <a:gdLst>
              <a:gd name="connsiteX0" fmla="*/ 281553 w 3337302"/>
              <a:gd name="connsiteY0" fmla="*/ 21536 h 539718"/>
              <a:gd name="connsiteX1" fmla="*/ 563106 w 3337302"/>
              <a:gd name="connsiteY1" fmla="*/ 280627 h 539718"/>
              <a:gd name="connsiteX2" fmla="*/ 281553 w 3337302"/>
              <a:gd name="connsiteY2" fmla="*/ 539718 h 539718"/>
              <a:gd name="connsiteX3" fmla="*/ 0 w 3337302"/>
              <a:gd name="connsiteY3" fmla="*/ 280627 h 539718"/>
              <a:gd name="connsiteX4" fmla="*/ 281553 w 3337302"/>
              <a:gd name="connsiteY4" fmla="*/ 21536 h 539718"/>
              <a:gd name="connsiteX5" fmla="*/ 2131017 w 3337302"/>
              <a:gd name="connsiteY5" fmla="*/ 1 h 539718"/>
              <a:gd name="connsiteX6" fmla="*/ 2412570 w 3337302"/>
              <a:gd name="connsiteY6" fmla="*/ 259092 h 539718"/>
              <a:gd name="connsiteX7" fmla="*/ 2131017 w 3337302"/>
              <a:gd name="connsiteY7" fmla="*/ 518183 h 539718"/>
              <a:gd name="connsiteX8" fmla="*/ 1849464 w 3337302"/>
              <a:gd name="connsiteY8" fmla="*/ 259092 h 539718"/>
              <a:gd name="connsiteX9" fmla="*/ 2131017 w 3337302"/>
              <a:gd name="connsiteY9" fmla="*/ 1 h 539718"/>
              <a:gd name="connsiteX10" fmla="*/ 1206285 w 3337302"/>
              <a:gd name="connsiteY10" fmla="*/ 1 h 539718"/>
              <a:gd name="connsiteX11" fmla="*/ 1487838 w 3337302"/>
              <a:gd name="connsiteY11" fmla="*/ 259092 h 539718"/>
              <a:gd name="connsiteX12" fmla="*/ 1206285 w 3337302"/>
              <a:gd name="connsiteY12" fmla="*/ 518183 h 539718"/>
              <a:gd name="connsiteX13" fmla="*/ 924732 w 3337302"/>
              <a:gd name="connsiteY13" fmla="*/ 259092 h 539718"/>
              <a:gd name="connsiteX14" fmla="*/ 1206285 w 3337302"/>
              <a:gd name="connsiteY14" fmla="*/ 1 h 539718"/>
              <a:gd name="connsiteX15" fmla="*/ 3055749 w 3337302"/>
              <a:gd name="connsiteY15" fmla="*/ 0 h 539718"/>
              <a:gd name="connsiteX16" fmla="*/ 3337302 w 3337302"/>
              <a:gd name="connsiteY16" fmla="*/ 259091 h 539718"/>
              <a:gd name="connsiteX17" fmla="*/ 3055749 w 3337302"/>
              <a:gd name="connsiteY17" fmla="*/ 518182 h 539718"/>
              <a:gd name="connsiteX18" fmla="*/ 2774196 w 3337302"/>
              <a:gd name="connsiteY18" fmla="*/ 259091 h 539718"/>
              <a:gd name="connsiteX19" fmla="*/ 3055749 w 3337302"/>
              <a:gd name="connsiteY19" fmla="*/ 0 h 53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7302" h="539718">
                <a:moveTo>
                  <a:pt x="281553" y="21536"/>
                </a:moveTo>
                <a:cubicBezTo>
                  <a:pt x="437050" y="21536"/>
                  <a:pt x="563106" y="137535"/>
                  <a:pt x="563106" y="280627"/>
                </a:cubicBezTo>
                <a:cubicBezTo>
                  <a:pt x="563106" y="423719"/>
                  <a:pt x="437050" y="539718"/>
                  <a:pt x="281553" y="539718"/>
                </a:cubicBezTo>
                <a:cubicBezTo>
                  <a:pt x="126056" y="539718"/>
                  <a:pt x="0" y="423719"/>
                  <a:pt x="0" y="280627"/>
                </a:cubicBezTo>
                <a:cubicBezTo>
                  <a:pt x="0" y="137535"/>
                  <a:pt x="126056" y="21536"/>
                  <a:pt x="281553" y="21536"/>
                </a:cubicBezTo>
                <a:close/>
                <a:moveTo>
                  <a:pt x="2131017" y="1"/>
                </a:moveTo>
                <a:cubicBezTo>
                  <a:pt x="2286514" y="1"/>
                  <a:pt x="2412570" y="116000"/>
                  <a:pt x="2412570" y="259092"/>
                </a:cubicBezTo>
                <a:cubicBezTo>
                  <a:pt x="2412570" y="402184"/>
                  <a:pt x="2286514" y="518183"/>
                  <a:pt x="2131017" y="518183"/>
                </a:cubicBezTo>
                <a:cubicBezTo>
                  <a:pt x="1975520" y="518183"/>
                  <a:pt x="1849464" y="402184"/>
                  <a:pt x="1849464" y="259092"/>
                </a:cubicBezTo>
                <a:cubicBezTo>
                  <a:pt x="1849464" y="116000"/>
                  <a:pt x="1975520" y="1"/>
                  <a:pt x="2131017" y="1"/>
                </a:cubicBezTo>
                <a:close/>
                <a:moveTo>
                  <a:pt x="1206285" y="1"/>
                </a:moveTo>
                <a:cubicBezTo>
                  <a:pt x="1361782" y="1"/>
                  <a:pt x="1487838" y="116000"/>
                  <a:pt x="1487838" y="259092"/>
                </a:cubicBezTo>
                <a:cubicBezTo>
                  <a:pt x="1487838" y="402184"/>
                  <a:pt x="1361782" y="518183"/>
                  <a:pt x="1206285" y="518183"/>
                </a:cubicBezTo>
                <a:cubicBezTo>
                  <a:pt x="1050788" y="518183"/>
                  <a:pt x="924732" y="402184"/>
                  <a:pt x="924732" y="259092"/>
                </a:cubicBezTo>
                <a:cubicBezTo>
                  <a:pt x="924732" y="116000"/>
                  <a:pt x="1050788" y="1"/>
                  <a:pt x="1206285" y="1"/>
                </a:cubicBezTo>
                <a:close/>
                <a:moveTo>
                  <a:pt x="3055749" y="0"/>
                </a:moveTo>
                <a:cubicBezTo>
                  <a:pt x="3211246" y="0"/>
                  <a:pt x="3337302" y="115999"/>
                  <a:pt x="3337302" y="259091"/>
                </a:cubicBezTo>
                <a:cubicBezTo>
                  <a:pt x="3337302" y="402183"/>
                  <a:pt x="3211246" y="518182"/>
                  <a:pt x="3055749" y="518182"/>
                </a:cubicBezTo>
                <a:cubicBezTo>
                  <a:pt x="2900252" y="518182"/>
                  <a:pt x="2774196" y="402183"/>
                  <a:pt x="2774196" y="259091"/>
                </a:cubicBezTo>
                <a:cubicBezTo>
                  <a:pt x="2774196" y="115999"/>
                  <a:pt x="2900252" y="0"/>
                  <a:pt x="3055749" y="0"/>
                </a:cubicBezTo>
                <a:close/>
              </a:path>
            </a:pathLst>
          </a:custGeom>
          <a:solidFill>
            <a:schemeClr val="accent1"/>
          </a:solidFill>
          <a:ln w="38100">
            <a:noFill/>
          </a:ln>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69" name="Oval 68">
            <a:extLst>
              <a:ext uri="{FF2B5EF4-FFF2-40B4-BE49-F238E27FC236}">
                <a16:creationId xmlns:a16="http://schemas.microsoft.com/office/drawing/2014/main" id="{49395777-DB22-47F8-AF1F-AED321B244CE}"/>
              </a:ext>
            </a:extLst>
          </p:cNvPr>
          <p:cNvSpPr/>
          <p:nvPr/>
        </p:nvSpPr>
        <p:spPr>
          <a:xfrm>
            <a:off x="2221652" y="2589228"/>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0" name="Oval 69">
            <a:extLst>
              <a:ext uri="{FF2B5EF4-FFF2-40B4-BE49-F238E27FC236}">
                <a16:creationId xmlns:a16="http://schemas.microsoft.com/office/drawing/2014/main" id="{9154788D-9E79-4498-88E3-2E5CF8DD3265}"/>
              </a:ext>
            </a:extLst>
          </p:cNvPr>
          <p:cNvSpPr/>
          <p:nvPr/>
        </p:nvSpPr>
        <p:spPr>
          <a:xfrm>
            <a:off x="3146384" y="257086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1" name="Oval 70">
            <a:extLst>
              <a:ext uri="{FF2B5EF4-FFF2-40B4-BE49-F238E27FC236}">
                <a16:creationId xmlns:a16="http://schemas.microsoft.com/office/drawing/2014/main" id="{7705FBAF-474E-4145-9486-CFFD60679845}"/>
              </a:ext>
            </a:extLst>
          </p:cNvPr>
          <p:cNvSpPr/>
          <p:nvPr/>
        </p:nvSpPr>
        <p:spPr>
          <a:xfrm>
            <a:off x="4071116" y="2570862"/>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2" name="Oval 71">
            <a:extLst>
              <a:ext uri="{FF2B5EF4-FFF2-40B4-BE49-F238E27FC236}">
                <a16:creationId xmlns:a16="http://schemas.microsoft.com/office/drawing/2014/main" id="{BC81A53A-26CE-4F79-80F0-3BD9E4052FAC}"/>
              </a:ext>
            </a:extLst>
          </p:cNvPr>
          <p:cNvSpPr/>
          <p:nvPr/>
        </p:nvSpPr>
        <p:spPr>
          <a:xfrm>
            <a:off x="4995848" y="2570861"/>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73" name="Oval 72">
            <a:extLst>
              <a:ext uri="{FF2B5EF4-FFF2-40B4-BE49-F238E27FC236}">
                <a16:creationId xmlns:a16="http://schemas.microsoft.com/office/drawing/2014/main" id="{0AB6CA3A-1B68-4402-8525-86A9E2B9519F}"/>
              </a:ext>
            </a:extLst>
          </p:cNvPr>
          <p:cNvSpPr/>
          <p:nvPr/>
        </p:nvSpPr>
        <p:spPr>
          <a:xfrm>
            <a:off x="2224369" y="2585980"/>
            <a:ext cx="563105" cy="518181"/>
          </a:xfrm>
          <a:prstGeom prst="ellipse">
            <a:avLst/>
          </a:prstGeom>
          <a:solidFill>
            <a:schemeClr val="tx2">
              <a:lumMod val="50000"/>
            </a:schemeClr>
          </a:solidFill>
          <a:ln w="38100">
            <a:no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9" name="TextBox 8">
            <a:extLst>
              <a:ext uri="{FF2B5EF4-FFF2-40B4-BE49-F238E27FC236}">
                <a16:creationId xmlns:a16="http://schemas.microsoft.com/office/drawing/2014/main" id="{E6370FD7-AD7B-48EF-9ABD-6A311446A584}"/>
              </a:ext>
            </a:extLst>
          </p:cNvPr>
          <p:cNvSpPr txBox="1"/>
          <p:nvPr/>
        </p:nvSpPr>
        <p:spPr>
          <a:xfrm>
            <a:off x="1711328" y="4844369"/>
            <a:ext cx="4384671" cy="628955"/>
          </a:xfrm>
          <a:prstGeom prst="rect">
            <a:avLst/>
          </a:prstGeom>
          <a:noFill/>
          <a:ln w="38100">
            <a:solidFill>
              <a:schemeClr val="tx1"/>
            </a:solidFill>
          </a:ln>
        </p:spPr>
        <p:txBody>
          <a:bodyPr wrap="square" rtlCol="0">
            <a:spAutoFit/>
          </a:bodyPr>
          <a:lstStyle/>
          <a:p>
            <a:pPr>
              <a:lnSpc>
                <a:spcPct val="120000"/>
              </a:lnSpc>
            </a:pPr>
            <a:r>
              <a:rPr lang="en-US" sz="3200" b="1">
                <a:solidFill>
                  <a:schemeClr val="tx1"/>
                </a:solidFill>
              </a:rPr>
              <a:t>Row Buffer</a:t>
            </a:r>
          </a:p>
        </p:txBody>
      </p:sp>
      <p:sp>
        <p:nvSpPr>
          <p:cNvPr id="80" name="Freeform: Shape 79">
            <a:extLst>
              <a:ext uri="{FF2B5EF4-FFF2-40B4-BE49-F238E27FC236}">
                <a16:creationId xmlns:a16="http://schemas.microsoft.com/office/drawing/2014/main" id="{8136E5A6-67D6-4872-BACA-10F4831C568A}"/>
              </a:ext>
            </a:extLst>
          </p:cNvPr>
          <p:cNvSpPr/>
          <p:nvPr/>
        </p:nvSpPr>
        <p:spPr>
          <a:xfrm>
            <a:off x="2221652" y="3286656"/>
            <a:ext cx="3337302" cy="539718"/>
          </a:xfrm>
          <a:custGeom>
            <a:avLst/>
            <a:gdLst>
              <a:gd name="connsiteX0" fmla="*/ 281553 w 3337302"/>
              <a:gd name="connsiteY0" fmla="*/ 21536 h 539718"/>
              <a:gd name="connsiteX1" fmla="*/ 563106 w 3337302"/>
              <a:gd name="connsiteY1" fmla="*/ 280627 h 539718"/>
              <a:gd name="connsiteX2" fmla="*/ 281553 w 3337302"/>
              <a:gd name="connsiteY2" fmla="*/ 539718 h 539718"/>
              <a:gd name="connsiteX3" fmla="*/ 0 w 3337302"/>
              <a:gd name="connsiteY3" fmla="*/ 280627 h 539718"/>
              <a:gd name="connsiteX4" fmla="*/ 281553 w 3337302"/>
              <a:gd name="connsiteY4" fmla="*/ 21536 h 539718"/>
              <a:gd name="connsiteX5" fmla="*/ 2131017 w 3337302"/>
              <a:gd name="connsiteY5" fmla="*/ 1 h 539718"/>
              <a:gd name="connsiteX6" fmla="*/ 2412570 w 3337302"/>
              <a:gd name="connsiteY6" fmla="*/ 259092 h 539718"/>
              <a:gd name="connsiteX7" fmla="*/ 2131017 w 3337302"/>
              <a:gd name="connsiteY7" fmla="*/ 518183 h 539718"/>
              <a:gd name="connsiteX8" fmla="*/ 1849464 w 3337302"/>
              <a:gd name="connsiteY8" fmla="*/ 259092 h 539718"/>
              <a:gd name="connsiteX9" fmla="*/ 2131017 w 3337302"/>
              <a:gd name="connsiteY9" fmla="*/ 1 h 539718"/>
              <a:gd name="connsiteX10" fmla="*/ 1206285 w 3337302"/>
              <a:gd name="connsiteY10" fmla="*/ 1 h 539718"/>
              <a:gd name="connsiteX11" fmla="*/ 1487838 w 3337302"/>
              <a:gd name="connsiteY11" fmla="*/ 259092 h 539718"/>
              <a:gd name="connsiteX12" fmla="*/ 1206285 w 3337302"/>
              <a:gd name="connsiteY12" fmla="*/ 518183 h 539718"/>
              <a:gd name="connsiteX13" fmla="*/ 924732 w 3337302"/>
              <a:gd name="connsiteY13" fmla="*/ 259092 h 539718"/>
              <a:gd name="connsiteX14" fmla="*/ 1206285 w 3337302"/>
              <a:gd name="connsiteY14" fmla="*/ 1 h 539718"/>
              <a:gd name="connsiteX15" fmla="*/ 3055749 w 3337302"/>
              <a:gd name="connsiteY15" fmla="*/ 0 h 539718"/>
              <a:gd name="connsiteX16" fmla="*/ 3337302 w 3337302"/>
              <a:gd name="connsiteY16" fmla="*/ 259091 h 539718"/>
              <a:gd name="connsiteX17" fmla="*/ 3055749 w 3337302"/>
              <a:gd name="connsiteY17" fmla="*/ 518182 h 539718"/>
              <a:gd name="connsiteX18" fmla="*/ 2774196 w 3337302"/>
              <a:gd name="connsiteY18" fmla="*/ 259091 h 539718"/>
              <a:gd name="connsiteX19" fmla="*/ 3055749 w 3337302"/>
              <a:gd name="connsiteY19" fmla="*/ 0 h 53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37302" h="539718">
                <a:moveTo>
                  <a:pt x="281553" y="21536"/>
                </a:moveTo>
                <a:cubicBezTo>
                  <a:pt x="437050" y="21536"/>
                  <a:pt x="563106" y="137535"/>
                  <a:pt x="563106" y="280627"/>
                </a:cubicBezTo>
                <a:cubicBezTo>
                  <a:pt x="563106" y="423719"/>
                  <a:pt x="437050" y="539718"/>
                  <a:pt x="281553" y="539718"/>
                </a:cubicBezTo>
                <a:cubicBezTo>
                  <a:pt x="126056" y="539718"/>
                  <a:pt x="0" y="423719"/>
                  <a:pt x="0" y="280627"/>
                </a:cubicBezTo>
                <a:cubicBezTo>
                  <a:pt x="0" y="137535"/>
                  <a:pt x="126056" y="21536"/>
                  <a:pt x="281553" y="21536"/>
                </a:cubicBezTo>
                <a:close/>
                <a:moveTo>
                  <a:pt x="2131017" y="1"/>
                </a:moveTo>
                <a:cubicBezTo>
                  <a:pt x="2286514" y="1"/>
                  <a:pt x="2412570" y="116000"/>
                  <a:pt x="2412570" y="259092"/>
                </a:cubicBezTo>
                <a:cubicBezTo>
                  <a:pt x="2412570" y="402184"/>
                  <a:pt x="2286514" y="518183"/>
                  <a:pt x="2131017" y="518183"/>
                </a:cubicBezTo>
                <a:cubicBezTo>
                  <a:pt x="1975520" y="518183"/>
                  <a:pt x="1849464" y="402184"/>
                  <a:pt x="1849464" y="259092"/>
                </a:cubicBezTo>
                <a:cubicBezTo>
                  <a:pt x="1849464" y="116000"/>
                  <a:pt x="1975520" y="1"/>
                  <a:pt x="2131017" y="1"/>
                </a:cubicBezTo>
                <a:close/>
                <a:moveTo>
                  <a:pt x="1206285" y="1"/>
                </a:moveTo>
                <a:cubicBezTo>
                  <a:pt x="1361782" y="1"/>
                  <a:pt x="1487838" y="116000"/>
                  <a:pt x="1487838" y="259092"/>
                </a:cubicBezTo>
                <a:cubicBezTo>
                  <a:pt x="1487838" y="402184"/>
                  <a:pt x="1361782" y="518183"/>
                  <a:pt x="1206285" y="518183"/>
                </a:cubicBezTo>
                <a:cubicBezTo>
                  <a:pt x="1050788" y="518183"/>
                  <a:pt x="924732" y="402184"/>
                  <a:pt x="924732" y="259092"/>
                </a:cubicBezTo>
                <a:cubicBezTo>
                  <a:pt x="924732" y="116000"/>
                  <a:pt x="1050788" y="1"/>
                  <a:pt x="1206285" y="1"/>
                </a:cubicBezTo>
                <a:close/>
                <a:moveTo>
                  <a:pt x="3055749" y="0"/>
                </a:moveTo>
                <a:cubicBezTo>
                  <a:pt x="3211246" y="0"/>
                  <a:pt x="3337302" y="115999"/>
                  <a:pt x="3337302" y="259091"/>
                </a:cubicBezTo>
                <a:cubicBezTo>
                  <a:pt x="3337302" y="402183"/>
                  <a:pt x="3211246" y="518182"/>
                  <a:pt x="3055749" y="518182"/>
                </a:cubicBezTo>
                <a:cubicBezTo>
                  <a:pt x="2900252" y="518182"/>
                  <a:pt x="2774196" y="402183"/>
                  <a:pt x="2774196" y="259091"/>
                </a:cubicBezTo>
                <a:cubicBezTo>
                  <a:pt x="2774196" y="115999"/>
                  <a:pt x="2900252" y="0"/>
                  <a:pt x="3055749" y="0"/>
                </a:cubicBezTo>
                <a:close/>
              </a:path>
            </a:pathLst>
          </a:custGeom>
          <a:solidFill>
            <a:schemeClr val="accent1"/>
          </a:solidFill>
          <a:ln w="38100">
            <a:noFill/>
          </a:ln>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pic>
        <p:nvPicPr>
          <p:cNvPr id="109" name="Picture 4" descr="Image result for hammer">
            <a:extLst>
              <a:ext uri="{FF2B5EF4-FFF2-40B4-BE49-F238E27FC236}">
                <a16:creationId xmlns:a16="http://schemas.microsoft.com/office/drawing/2014/main" id="{6B3B9BD9-9617-4773-9095-85B12335F5C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14268692">
            <a:off x="6069546" y="2947891"/>
            <a:ext cx="726112" cy="976818"/>
          </a:xfrm>
          <a:prstGeom prst="rect">
            <a:avLst/>
          </a:prstGeom>
          <a:noFill/>
          <a:extLst>
            <a:ext uri="{909E8E84-426E-40DD-AFC4-6F175D3DCCD1}">
              <a14:hiddenFill xmlns:a14="http://schemas.microsoft.com/office/drawing/2010/main">
                <a:solidFill>
                  <a:srgbClr val="FFFFFF"/>
                </a:solidFill>
              </a14:hiddenFill>
            </a:ext>
          </a:extLst>
        </p:spPr>
      </p:pic>
      <p:sp>
        <p:nvSpPr>
          <p:cNvPr id="110" name="Explosion: 8 Points 109">
            <a:extLst>
              <a:ext uri="{FF2B5EF4-FFF2-40B4-BE49-F238E27FC236}">
                <a16:creationId xmlns:a16="http://schemas.microsoft.com/office/drawing/2014/main" id="{6AD85407-7A58-4B04-B817-A2BB3D292C4E}"/>
              </a:ext>
            </a:extLst>
          </p:cNvPr>
          <p:cNvSpPr/>
          <p:nvPr/>
        </p:nvSpPr>
        <p:spPr>
          <a:xfrm>
            <a:off x="3005173" y="2356525"/>
            <a:ext cx="890519" cy="946366"/>
          </a:xfrm>
          <a:prstGeom prst="irregularSeal1">
            <a:avLst/>
          </a:prstGeom>
          <a:solidFill>
            <a:srgbClr val="FFFF00"/>
          </a:solidFill>
          <a:ln w="38100">
            <a:solidFill>
              <a:srgbClr val="FFC000"/>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charset="0"/>
            </a:endParaRPr>
          </a:p>
        </p:txBody>
      </p:sp>
      <p:sp>
        <p:nvSpPr>
          <p:cNvPr id="56" name="Rectangle 55">
            <a:extLst>
              <a:ext uri="{FF2B5EF4-FFF2-40B4-BE49-F238E27FC236}">
                <a16:creationId xmlns:a16="http://schemas.microsoft.com/office/drawing/2014/main" id="{D8E6EC27-E9BE-4ACF-92E1-E726A8CAE875}"/>
              </a:ext>
            </a:extLst>
          </p:cNvPr>
          <p:cNvSpPr/>
          <p:nvPr/>
        </p:nvSpPr>
        <p:spPr>
          <a:xfrm rot="16200000">
            <a:off x="8151169" y="4894721"/>
            <a:ext cx="930536" cy="946673"/>
          </a:xfrm>
          <a:prstGeom prst="rect">
            <a:avLst/>
          </a:prstGeom>
          <a:ln w="38100">
            <a:solidFill>
              <a:schemeClr val="tx1"/>
            </a:solidFill>
          </a:ln>
        </p:spPr>
        <p:txBody>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sz="2800" b="0" i="0" u="none" strike="noStrike" cap="none" normalizeH="0" baseline="0">
                <a:ln>
                  <a:noFill/>
                </a:ln>
                <a:effectLst/>
                <a:latin typeface="Arial" charset="0"/>
              </a:rPr>
              <a:t>C</a:t>
            </a:r>
            <a:r>
              <a:rPr kumimoji="0" lang="en-US" sz="2800" b="0" i="0" u="none" strike="noStrike" cap="none" normalizeH="0" baseline="0">
                <a:ln>
                  <a:noFill/>
                </a:ln>
                <a:solidFill>
                  <a:schemeClr val="tx1"/>
                </a:solidFill>
                <a:effectLst/>
                <a:latin typeface="Arial" charset="0"/>
              </a:rPr>
              <a:t>PU</a:t>
            </a:r>
          </a:p>
        </p:txBody>
      </p:sp>
      <p:cxnSp>
        <p:nvCxnSpPr>
          <p:cNvPr id="57" name="Straight Connector 56">
            <a:extLst>
              <a:ext uri="{FF2B5EF4-FFF2-40B4-BE49-F238E27FC236}">
                <a16:creationId xmlns:a16="http://schemas.microsoft.com/office/drawing/2014/main" id="{66375D98-9C10-4319-96A9-2B3554209A16}"/>
              </a:ext>
            </a:extLst>
          </p:cNvPr>
          <p:cNvCxnSpPr>
            <a:cxnSpLocks/>
          </p:cNvCxnSpPr>
          <p:nvPr/>
        </p:nvCxnSpPr>
        <p:spPr bwMode="auto">
          <a:xfrm>
            <a:off x="8390527" y="4553166"/>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67A3533-AFAE-41E3-8086-EC371933C1D5}"/>
              </a:ext>
            </a:extLst>
          </p:cNvPr>
          <p:cNvCxnSpPr>
            <a:cxnSpLocks/>
          </p:cNvCxnSpPr>
          <p:nvPr/>
        </p:nvCxnSpPr>
        <p:spPr bwMode="auto">
          <a:xfrm>
            <a:off x="8610162" y="4555402"/>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660C954F-1967-46C1-B2E0-B9CB3C1AF746}"/>
              </a:ext>
            </a:extLst>
          </p:cNvPr>
          <p:cNvCxnSpPr>
            <a:cxnSpLocks/>
          </p:cNvCxnSpPr>
          <p:nvPr/>
        </p:nvCxnSpPr>
        <p:spPr bwMode="auto">
          <a:xfrm>
            <a:off x="8809629" y="4555402"/>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nvGrpSpPr>
          <p:cNvPr id="61" name="Group 60">
            <a:extLst>
              <a:ext uri="{FF2B5EF4-FFF2-40B4-BE49-F238E27FC236}">
                <a16:creationId xmlns:a16="http://schemas.microsoft.com/office/drawing/2014/main" id="{DAA8D464-BBCC-44D0-9062-D33139D9A340}"/>
              </a:ext>
            </a:extLst>
          </p:cNvPr>
          <p:cNvGrpSpPr/>
          <p:nvPr/>
        </p:nvGrpSpPr>
        <p:grpSpPr>
          <a:xfrm rot="5400000">
            <a:off x="9058842" y="5189438"/>
            <a:ext cx="419102" cy="357238"/>
            <a:chOff x="9425496" y="4934174"/>
            <a:chExt cx="419102" cy="357238"/>
          </a:xfrm>
        </p:grpSpPr>
        <p:cxnSp>
          <p:nvCxnSpPr>
            <p:cNvPr id="62" name="Straight Connector 61">
              <a:extLst>
                <a:ext uri="{FF2B5EF4-FFF2-40B4-BE49-F238E27FC236}">
                  <a16:creationId xmlns:a16="http://schemas.microsoft.com/office/drawing/2014/main" id="{A5F4BE7A-399F-44AE-8534-8EDDB5436650}"/>
                </a:ext>
              </a:extLst>
            </p:cNvPr>
            <p:cNvCxnSpPr>
              <a:cxnSpLocks/>
            </p:cNvCxnSpPr>
            <p:nvPr/>
          </p:nvCxnSpPr>
          <p:spPr bwMode="auto">
            <a:xfrm>
              <a:off x="9425496" y="4934174"/>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899E73D-FE91-471C-9993-6E1A3A528624}"/>
                </a:ext>
              </a:extLst>
            </p:cNvPr>
            <p:cNvCxnSpPr>
              <a:cxnSpLocks/>
            </p:cNvCxnSpPr>
            <p:nvPr/>
          </p:nvCxnSpPr>
          <p:spPr bwMode="auto">
            <a:xfrm>
              <a:off x="9645131"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9C9DF9C6-33CB-42DB-B7EC-A12745C0E0C6}"/>
                </a:ext>
              </a:extLst>
            </p:cNvPr>
            <p:cNvCxnSpPr>
              <a:cxnSpLocks/>
            </p:cNvCxnSpPr>
            <p:nvPr/>
          </p:nvCxnSpPr>
          <p:spPr bwMode="auto">
            <a:xfrm>
              <a:off x="9844598"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grpSp>
        <p:nvGrpSpPr>
          <p:cNvPr id="65" name="Group 64">
            <a:extLst>
              <a:ext uri="{FF2B5EF4-FFF2-40B4-BE49-F238E27FC236}">
                <a16:creationId xmlns:a16="http://schemas.microsoft.com/office/drawing/2014/main" id="{50CA7168-EDFD-4E0B-A802-08ACEC2AD699}"/>
              </a:ext>
            </a:extLst>
          </p:cNvPr>
          <p:cNvGrpSpPr/>
          <p:nvPr/>
        </p:nvGrpSpPr>
        <p:grpSpPr>
          <a:xfrm rot="5400000">
            <a:off x="7738793" y="5187193"/>
            <a:ext cx="419102" cy="357238"/>
            <a:chOff x="9425496" y="4934174"/>
            <a:chExt cx="419102" cy="357238"/>
          </a:xfrm>
        </p:grpSpPr>
        <p:cxnSp>
          <p:nvCxnSpPr>
            <p:cNvPr id="66" name="Straight Connector 65">
              <a:extLst>
                <a:ext uri="{FF2B5EF4-FFF2-40B4-BE49-F238E27FC236}">
                  <a16:creationId xmlns:a16="http://schemas.microsoft.com/office/drawing/2014/main" id="{3E7B2FC4-6989-467C-9404-58CE6B682B56}"/>
                </a:ext>
              </a:extLst>
            </p:cNvPr>
            <p:cNvCxnSpPr>
              <a:cxnSpLocks/>
            </p:cNvCxnSpPr>
            <p:nvPr/>
          </p:nvCxnSpPr>
          <p:spPr bwMode="auto">
            <a:xfrm>
              <a:off x="9425496" y="4934174"/>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CBC355DE-4135-4E62-A38E-7445ACC3E77C}"/>
                </a:ext>
              </a:extLst>
            </p:cNvPr>
            <p:cNvCxnSpPr>
              <a:cxnSpLocks/>
            </p:cNvCxnSpPr>
            <p:nvPr/>
          </p:nvCxnSpPr>
          <p:spPr bwMode="auto">
            <a:xfrm>
              <a:off x="9645131"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8546409C-154A-4467-BD5E-2DE973D6122F}"/>
                </a:ext>
              </a:extLst>
            </p:cNvPr>
            <p:cNvCxnSpPr>
              <a:cxnSpLocks/>
            </p:cNvCxnSpPr>
            <p:nvPr/>
          </p:nvCxnSpPr>
          <p:spPr bwMode="auto">
            <a:xfrm>
              <a:off x="9844598" y="4936410"/>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grpSp>
      <p:cxnSp>
        <p:nvCxnSpPr>
          <p:cNvPr id="74" name="Straight Connector 73">
            <a:extLst>
              <a:ext uri="{FF2B5EF4-FFF2-40B4-BE49-F238E27FC236}">
                <a16:creationId xmlns:a16="http://schemas.microsoft.com/office/drawing/2014/main" id="{700D4DFD-1179-47AB-A22E-09A24F889592}"/>
              </a:ext>
            </a:extLst>
          </p:cNvPr>
          <p:cNvCxnSpPr>
            <a:cxnSpLocks/>
          </p:cNvCxnSpPr>
          <p:nvPr/>
        </p:nvCxnSpPr>
        <p:spPr bwMode="auto">
          <a:xfrm>
            <a:off x="8388285" y="5835125"/>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D1F23E46-5098-434E-86AB-17296CD86C68}"/>
              </a:ext>
            </a:extLst>
          </p:cNvPr>
          <p:cNvCxnSpPr>
            <a:cxnSpLocks/>
          </p:cNvCxnSpPr>
          <p:nvPr/>
        </p:nvCxnSpPr>
        <p:spPr bwMode="auto">
          <a:xfrm>
            <a:off x="8607920" y="5837361"/>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1D2B6DE1-F667-4B5B-93A4-2C97DA31CD8A}"/>
              </a:ext>
            </a:extLst>
          </p:cNvPr>
          <p:cNvCxnSpPr>
            <a:cxnSpLocks/>
          </p:cNvCxnSpPr>
          <p:nvPr/>
        </p:nvCxnSpPr>
        <p:spPr bwMode="auto">
          <a:xfrm>
            <a:off x="8807387" y="5837361"/>
            <a:ext cx="0" cy="355002"/>
          </a:xfrm>
          <a:prstGeom prst="line">
            <a:avLst/>
          </a:prstGeom>
          <a:solidFill>
            <a:srgbClr val="FFFFFF"/>
          </a:solidFill>
          <a:ln w="3810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6822E7D-6641-46A1-90FD-CB2A66AC90E5}"/>
              </a:ext>
            </a:extLst>
          </p:cNvPr>
          <p:cNvCxnSpPr>
            <a:cxnSpLocks/>
          </p:cNvCxnSpPr>
          <p:nvPr/>
        </p:nvCxnSpPr>
        <p:spPr bwMode="auto">
          <a:xfrm>
            <a:off x="6095999" y="5158847"/>
            <a:ext cx="1987900" cy="0"/>
          </a:xfrm>
          <a:prstGeom prst="line">
            <a:avLst/>
          </a:prstGeom>
          <a:solidFill>
            <a:srgbClr val="FFFFFF"/>
          </a:solidFill>
          <a:ln w="38100" cap="flat" cmpd="sng" algn="ctr">
            <a:solidFill>
              <a:schemeClr val="tx1"/>
            </a:solidFill>
            <a:prstDash val="solid"/>
            <a:round/>
            <a:headEnd type="none" w="med" len="med"/>
            <a:tailEnd type="none" w="med" len="med"/>
          </a:ln>
          <a:effectLst/>
        </p:spPr>
      </p:cxnSp>
      <p:sp>
        <p:nvSpPr>
          <p:cNvPr id="5" name="Slide Number Placeholder 4">
            <a:extLst>
              <a:ext uri="{FF2B5EF4-FFF2-40B4-BE49-F238E27FC236}">
                <a16:creationId xmlns:a16="http://schemas.microsoft.com/office/drawing/2014/main" id="{24E83D66-6E36-F7F6-F63E-9199DAE5F762}"/>
              </a:ext>
            </a:extLst>
          </p:cNvPr>
          <p:cNvSpPr>
            <a:spLocks noGrp="1"/>
          </p:cNvSpPr>
          <p:nvPr>
            <p:ph type="sldNum" sz="quarter" idx="12"/>
          </p:nvPr>
        </p:nvSpPr>
        <p:spPr/>
        <p:txBody>
          <a:bodyPr/>
          <a:lstStyle/>
          <a:p>
            <a:fld id="{A8AB81F3-D877-40AB-B9C6-5DBC3A20DFE8}" type="slidenum">
              <a:rPr lang="en-US" smtClean="0"/>
              <a:t>11</a:t>
            </a:fld>
            <a:endParaRPr lang="en-US"/>
          </a:p>
        </p:txBody>
      </p:sp>
      <p:pic>
        <p:nvPicPr>
          <p:cNvPr id="1030" name="Picture 6" descr="Mona Lisa - Wikipedia">
            <a:extLst>
              <a:ext uri="{FF2B5EF4-FFF2-40B4-BE49-F238E27FC236}">
                <a16:creationId xmlns:a16="http://schemas.microsoft.com/office/drawing/2014/main" id="{831AED41-FDF7-69EF-9694-2AF7D65C1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899" y="4315936"/>
            <a:ext cx="1270496" cy="18932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B51A0AF-4904-7A9C-88E9-E93DA4600DE8}"/>
              </a:ext>
            </a:extLst>
          </p:cNvPr>
          <p:cNvPicPr>
            <a:picLocks noChangeAspect="1" noChangeArrowheads="1"/>
          </p:cNvPicPr>
          <p:nvPr/>
        </p:nvPicPr>
        <p:blipFill>
          <a:blip r:embed="rId7">
            <a:duotone>
              <a:schemeClr val="accent2">
                <a:shade val="45000"/>
                <a:satMod val="135000"/>
              </a:schemeClr>
              <a:prstClr val="white"/>
            </a:duotone>
            <a:alphaModFix/>
            <a:extLst>
              <a:ext uri="{BEBA8EAE-BF5A-486C-A8C5-ECC9F3942E4B}">
                <a14:imgProps xmlns:a14="http://schemas.microsoft.com/office/drawing/2010/main">
                  <a14:imgLayer r:embed="rId8">
                    <a14:imgEffect>
                      <a14:colorTemperature colorTemp="11500"/>
                    </a14:imgEffect>
                    <a14:imgEffect>
                      <a14:saturation sat="99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06996" y="4739904"/>
            <a:ext cx="1211008" cy="589357"/>
          </a:xfrm>
          <a:prstGeom prst="rect">
            <a:avLst/>
          </a:prstGeom>
          <a:noFill/>
          <a:ln>
            <a:noFill/>
          </a:ln>
          <a:effectLst>
            <a:outerShdw blurRad="76200" dir="18900000" sy="23000" kx="-1200000" algn="bl" rotWithShape="0">
              <a:srgbClr val="C00000">
                <a:alpha val="20000"/>
              </a:srgbClr>
            </a:outerShdw>
            <a:reflection endPos="0" dir="5400000" sy="-100000" algn="bl" rotWithShape="0"/>
          </a:effectLst>
        </p:spPr>
      </p:pic>
    </p:spTree>
    <p:custDataLst>
      <p:tags r:id="rId1"/>
    </p:custDataLst>
    <p:extLst>
      <p:ext uri="{BB962C8B-B14F-4D97-AF65-F5344CB8AC3E}">
        <p14:creationId xmlns:p14="http://schemas.microsoft.com/office/powerpoint/2010/main" val="560524466"/>
      </p:ext>
    </p:extLst>
  </p:cSld>
  <p:clrMapOvr>
    <a:masterClrMapping/>
  </p:clrMapOvr>
  <p:transition spd="slow" advTm="551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0" presetClass="entr" presetSubtype="0" fill="hold" grpId="1"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par>
                                <p:cTn id="40" presetID="1" presetClass="entr" presetSubtype="0" fill="hold"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0" nodeType="clickEffect">
                                  <p:stCondLst>
                                    <p:cond delay="0"/>
                                  </p:stCondLst>
                                  <p:childTnLst>
                                    <p:animMotion origin="layout" path="M 1.25E-6 3.7037E-7 C 0.00013 0.10625 0.00039 0.21296 0.00065 0.32014 L 0.47773 0.30556 " pathEditMode="relative" rAng="0" ptsTypes="AAA">
                                      <p:cBhvr>
                                        <p:cTn id="53" dur="4000" fill="hold"/>
                                        <p:tgtEl>
                                          <p:spTgt spid="73"/>
                                        </p:tgtEl>
                                        <p:attrNameLst>
                                          <p:attrName>ppt_x</p:attrName>
                                          <p:attrName>ppt_y</p:attrName>
                                        </p:attrNameLst>
                                      </p:cBhvr>
                                      <p:rCtr x="23880" y="15995"/>
                                    </p:animMotion>
                                  </p:childTnLst>
                                </p:cTn>
                              </p:par>
                              <p:par>
                                <p:cTn id="54" presetID="0" presetClass="path" presetSubtype="0" accel="50000" decel="50000" fill="hold" grpId="0" nodeType="withEffect">
                                  <p:stCondLst>
                                    <p:cond delay="0"/>
                                  </p:stCondLst>
                                  <p:childTnLst>
                                    <p:animMotion origin="layout" path="M -1.04167E-6 0 L -1.04167E-6 0.33009 L 0.32787 0.4088 " pathEditMode="relative" rAng="0" ptsTypes="AAA">
                                      <p:cBhvr>
                                        <p:cTn id="55" dur="4000" fill="hold"/>
                                        <p:tgtEl>
                                          <p:spTgt spid="71"/>
                                        </p:tgtEl>
                                        <p:attrNameLst>
                                          <p:attrName>ppt_x</p:attrName>
                                          <p:attrName>ppt_y</p:attrName>
                                        </p:attrNameLst>
                                      </p:cBhvr>
                                      <p:rCtr x="16393" y="20440"/>
                                    </p:animMotion>
                                  </p:childTnLst>
                                </p:cTn>
                              </p:par>
                              <p:par>
                                <p:cTn id="56" presetID="0" presetClass="path" presetSubtype="0" accel="50000" decel="50000" fill="hold" grpId="0" nodeType="withEffect">
                                  <p:stCondLst>
                                    <p:cond delay="0"/>
                                  </p:stCondLst>
                                  <p:childTnLst>
                                    <p:animMotion origin="layout" path="M -2.5E-6 0 L -2.5E-6 0.33102 L 0.30404 0.40741 " pathEditMode="relative" rAng="0" ptsTypes="AAA">
                                      <p:cBhvr>
                                        <p:cTn id="57" dur="4000" fill="hold"/>
                                        <p:tgtEl>
                                          <p:spTgt spid="72"/>
                                        </p:tgtEl>
                                        <p:attrNameLst>
                                          <p:attrName>ppt_x</p:attrName>
                                          <p:attrName>ppt_y</p:attrName>
                                        </p:attrNameLst>
                                      </p:cBhvr>
                                      <p:rCtr x="15195" y="20370"/>
                                    </p:animMotion>
                                  </p:childTnLst>
                                </p:cTn>
                              </p:par>
                              <p:par>
                                <p:cTn id="58" presetID="0" presetClass="path" presetSubtype="0" accel="50000" decel="50000" fill="hold" grpId="0" nodeType="withEffect">
                                  <p:stCondLst>
                                    <p:cond delay="0"/>
                                  </p:stCondLst>
                                  <p:childTnLst>
                                    <p:animMotion origin="layout" path="M -0.00013 0 C -0.00039 0.10995 -0.00039 0.22014 -0.00039 0.33056 L 0.45391 0.31921 " pathEditMode="relative" rAng="0" ptsTypes="AAA">
                                      <p:cBhvr>
                                        <p:cTn id="59" dur="4000" fill="hold"/>
                                        <p:tgtEl>
                                          <p:spTgt spid="110"/>
                                        </p:tgtEl>
                                        <p:attrNameLst>
                                          <p:attrName>ppt_x</p:attrName>
                                          <p:attrName>ppt_y</p:attrName>
                                        </p:attrNameLst>
                                      </p:cBhvr>
                                      <p:rCtr x="22682" y="16528"/>
                                    </p:animMotion>
                                  </p:childTnLst>
                                </p:cTn>
                              </p:par>
                              <p:par>
                                <p:cTn id="60" presetID="10" presetClass="entr" presetSubtype="0" fill="hold" nodeType="withEffect">
                                  <p:stCondLst>
                                    <p:cond delay="420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9" grpId="0" animBg="1"/>
      <p:bldP spid="79" grpId="1" animBg="1"/>
      <p:bldP spid="79" grpId="2" animBg="1"/>
      <p:bldP spid="71" grpId="0" animBg="1"/>
      <p:bldP spid="72" grpId="0" animBg="1"/>
      <p:bldP spid="73" grpId="0" animBg="1"/>
      <p:bldP spid="80" grpId="0" animBg="1"/>
      <p:bldP spid="80" grpId="1" animBg="1"/>
      <p:bldP spid="80" grpId="2" animBg="1"/>
      <p:bldP spid="110" grpId="0" animBg="1"/>
      <p:bldP spid="1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ntent Placeholder 2">
            <a:extLst>
              <a:ext uri="{FF2B5EF4-FFF2-40B4-BE49-F238E27FC236}">
                <a16:creationId xmlns:a16="http://schemas.microsoft.com/office/drawing/2014/main" id="{18DBB99A-C4B4-311A-9DA7-1034E4603B5D}"/>
              </a:ext>
            </a:extLst>
          </p:cNvPr>
          <p:cNvSpPr>
            <a:spLocks noGrp="1"/>
          </p:cNvSpPr>
          <p:nvPr>
            <p:ph idx="1"/>
          </p:nvPr>
        </p:nvSpPr>
        <p:spPr>
          <a:xfrm>
            <a:off x="222766" y="520727"/>
            <a:ext cx="4665931" cy="4104687"/>
          </a:xfrm>
        </p:spPr>
        <p:txBody>
          <a:bodyPr vert="horz" lIns="91440" tIns="45720" rIns="91440" bIns="45720" rtlCol="0" anchor="t">
            <a:normAutofit fontScale="92500" lnSpcReduction="20000"/>
          </a:bodyPr>
          <a:lstStyle/>
          <a:p>
            <a:r>
              <a:rPr lang="en-US"/>
              <a:t>Goal: flip bits to increase decryption failure rate</a:t>
            </a:r>
          </a:p>
          <a:p>
            <a:r>
              <a:rPr lang="en-US"/>
              <a:t>Want to flip bits in E, error matrix during </a:t>
            </a:r>
            <a:r>
              <a:rPr lang="en-US" i="1"/>
              <a:t>Keygen()</a:t>
            </a:r>
          </a:p>
          <a:p>
            <a:r>
              <a:rPr lang="en-US"/>
              <a:t>Ideally, flip a bit in each column of E</a:t>
            </a:r>
          </a:p>
          <a:p>
            <a:pPr lvl="1"/>
            <a:r>
              <a:rPr lang="en-US">
                <a:cs typeface="Calibri"/>
              </a:rPr>
              <a:t>Only in specific offsets</a:t>
            </a:r>
          </a:p>
          <a:p>
            <a:r>
              <a:rPr lang="en-US"/>
              <a:t>Flipping wrong bit results in ~100% decryption-failure rate</a:t>
            </a:r>
          </a:p>
          <a:p>
            <a:pPr lvl="1"/>
            <a:r>
              <a:rPr lang="en-US"/>
              <a:t>“bombs” outnumber “moles” 7:1</a:t>
            </a:r>
          </a:p>
          <a:p>
            <a:r>
              <a:rPr lang="en-US"/>
              <a:t>Require very precise hammering</a:t>
            </a:r>
          </a:p>
          <a:p>
            <a:endParaRPr lang="en-US">
              <a:cs typeface="Calibri"/>
            </a:endParaRPr>
          </a:p>
        </p:txBody>
      </p:sp>
      <p:grpSp>
        <p:nvGrpSpPr>
          <p:cNvPr id="33" name="Group 32">
            <a:extLst>
              <a:ext uri="{FF2B5EF4-FFF2-40B4-BE49-F238E27FC236}">
                <a16:creationId xmlns:a16="http://schemas.microsoft.com/office/drawing/2014/main" id="{FAC3D9EA-639C-3D1D-3ED1-15AA575FA829}"/>
              </a:ext>
            </a:extLst>
          </p:cNvPr>
          <p:cNvGrpSpPr/>
          <p:nvPr/>
        </p:nvGrpSpPr>
        <p:grpSpPr>
          <a:xfrm>
            <a:off x="5190568" y="408596"/>
            <a:ext cx="6501487" cy="4418894"/>
            <a:chOff x="4430806" y="610306"/>
            <a:chExt cx="7288140" cy="4941477"/>
          </a:xfrm>
        </p:grpSpPr>
        <p:cxnSp>
          <p:nvCxnSpPr>
            <p:cNvPr id="173" name="Straight Connector 172">
              <a:extLst>
                <a:ext uri="{FF2B5EF4-FFF2-40B4-BE49-F238E27FC236}">
                  <a16:creationId xmlns:a16="http://schemas.microsoft.com/office/drawing/2014/main" id="{11DC8077-3EA8-214C-B9FB-3C23D7C34C15}"/>
                </a:ext>
              </a:extLst>
            </p:cNvPr>
            <p:cNvCxnSpPr>
              <a:cxnSpLocks/>
            </p:cNvCxnSpPr>
            <p:nvPr/>
          </p:nvCxnSpPr>
          <p:spPr>
            <a:xfrm>
              <a:off x="5469789" y="610306"/>
              <a:ext cx="0" cy="4941477"/>
            </a:xfrm>
            <a:prstGeom prst="line">
              <a:avLst/>
            </a:prstGeom>
            <a:ln w="41275"/>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12AE7C6A-DA46-C6BF-ABD3-66DD9B7CC76F}"/>
                </a:ext>
              </a:extLst>
            </p:cNvPr>
            <p:cNvCxnSpPr>
              <a:cxnSpLocks/>
            </p:cNvCxnSpPr>
            <p:nvPr/>
          </p:nvCxnSpPr>
          <p:spPr>
            <a:xfrm>
              <a:off x="5453549" y="612815"/>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ED35CECA-C9A6-CC7D-F68A-863BC229F27E}"/>
                </a:ext>
              </a:extLst>
            </p:cNvPr>
            <p:cNvCxnSpPr>
              <a:cxnSpLocks/>
            </p:cNvCxnSpPr>
            <p:nvPr/>
          </p:nvCxnSpPr>
          <p:spPr>
            <a:xfrm>
              <a:off x="5453707" y="5551783"/>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9A6EB70-F27D-C7D0-DAB0-428EC0229078}"/>
                </a:ext>
              </a:extLst>
            </p:cNvPr>
            <p:cNvCxnSpPr>
              <a:cxnSpLocks/>
            </p:cNvCxnSpPr>
            <p:nvPr/>
          </p:nvCxnSpPr>
          <p:spPr>
            <a:xfrm rot="10800000">
              <a:off x="11702705" y="610306"/>
              <a:ext cx="0" cy="4941477"/>
            </a:xfrm>
            <a:prstGeom prst="line">
              <a:avLst/>
            </a:prstGeom>
            <a:ln w="41275"/>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96AAE269-309E-A02A-BD3D-FFBAA8C202D7}"/>
                </a:ext>
              </a:extLst>
            </p:cNvPr>
            <p:cNvCxnSpPr>
              <a:cxnSpLocks/>
            </p:cNvCxnSpPr>
            <p:nvPr/>
          </p:nvCxnSpPr>
          <p:spPr>
            <a:xfrm rot="10800000">
              <a:off x="11300226" y="5549274"/>
              <a:ext cx="418720"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A1FE4899-773B-DF1E-F98E-BB37645B8146}"/>
                </a:ext>
              </a:extLst>
            </p:cNvPr>
            <p:cNvCxnSpPr>
              <a:cxnSpLocks/>
            </p:cNvCxnSpPr>
            <p:nvPr/>
          </p:nvCxnSpPr>
          <p:spPr>
            <a:xfrm rot="10800000">
              <a:off x="11300069" y="610306"/>
              <a:ext cx="418720" cy="0"/>
            </a:xfrm>
            <a:prstGeom prst="line">
              <a:avLst/>
            </a:prstGeom>
            <a:ln w="412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6CE75E7-8B15-7F8E-5B4B-C307D135E219}"/>
                </a:ext>
              </a:extLst>
            </p:cNvPr>
            <p:cNvSpPr txBox="1"/>
            <p:nvPr/>
          </p:nvSpPr>
          <p:spPr>
            <a:xfrm>
              <a:off x="4430806" y="2680654"/>
              <a:ext cx="1324924" cy="870748"/>
            </a:xfrm>
            <a:prstGeom prst="rect">
              <a:avLst/>
            </a:prstGeom>
            <a:noFill/>
          </p:spPr>
          <p:txBody>
            <a:bodyPr wrap="square" rtlCol="0">
              <a:spAutoFit/>
            </a:bodyPr>
            <a:lstStyle/>
            <a:p>
              <a:r>
                <a:rPr lang="en-US" sz="6000"/>
                <a:t>E=</a:t>
              </a:r>
            </a:p>
          </p:txBody>
        </p:sp>
      </p:grpSp>
      <p:sp>
        <p:nvSpPr>
          <p:cNvPr id="2" name="Slide Number Placeholder 4">
            <a:extLst>
              <a:ext uri="{FF2B5EF4-FFF2-40B4-BE49-F238E27FC236}">
                <a16:creationId xmlns:a16="http://schemas.microsoft.com/office/drawing/2014/main" id="{E68B74C2-6918-2996-69C5-58D66DA33A80}"/>
              </a:ext>
            </a:extLst>
          </p:cNvPr>
          <p:cNvSpPr>
            <a:spLocks noGrp="1"/>
          </p:cNvSpPr>
          <p:nvPr>
            <p:ph type="sldNum" sz="quarter" idx="12"/>
          </p:nvPr>
        </p:nvSpPr>
        <p:spPr>
          <a:xfrm>
            <a:off x="8673661" y="6274371"/>
            <a:ext cx="2743200" cy="365125"/>
          </a:xfrm>
        </p:spPr>
        <p:txBody>
          <a:bodyPr/>
          <a:lstStyle/>
          <a:p>
            <a:fld id="{A8AB81F3-D877-40AB-B9C6-5DBC3A20DFE8}" type="slidenum">
              <a:rPr lang="en-US" smtClean="0"/>
              <a:t>12</a:t>
            </a:fld>
            <a:endParaRPr lang="en-US"/>
          </a:p>
        </p:txBody>
      </p:sp>
      <p:grpSp>
        <p:nvGrpSpPr>
          <p:cNvPr id="25" name="Group 24">
            <a:extLst>
              <a:ext uri="{FF2B5EF4-FFF2-40B4-BE49-F238E27FC236}">
                <a16:creationId xmlns:a16="http://schemas.microsoft.com/office/drawing/2014/main" id="{7B98F9CF-16B3-942C-2F88-1D41E4260603}"/>
              </a:ext>
            </a:extLst>
          </p:cNvPr>
          <p:cNvGrpSpPr/>
          <p:nvPr/>
        </p:nvGrpSpPr>
        <p:grpSpPr>
          <a:xfrm>
            <a:off x="2727000" y="5117258"/>
            <a:ext cx="2556405" cy="1728374"/>
            <a:chOff x="2763780" y="1557068"/>
            <a:chExt cx="2556405" cy="1728374"/>
          </a:xfrm>
        </p:grpSpPr>
        <p:pic>
          <p:nvPicPr>
            <p:cNvPr id="4" name="Frodo1" descr="See the source image">
              <a:extLst>
                <a:ext uri="{FF2B5EF4-FFF2-40B4-BE49-F238E27FC236}">
                  <a16:creationId xmlns:a16="http://schemas.microsoft.com/office/drawing/2014/main" id="{2526B0F6-6830-DC67-C604-2409290D6B2A}"/>
                </a:ext>
              </a:extLst>
            </p:cNvPr>
            <p:cNvPicPr>
              <a:picLocks noChangeAspect="1"/>
            </p:cNvPicPr>
            <p:nvPr/>
          </p:nvPicPr>
          <p:blipFill rotWithShape="1">
            <a:blip r:embed="rId3">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Keygen Textbox">
                  <a:extLst>
                    <a:ext uri="{FF2B5EF4-FFF2-40B4-BE49-F238E27FC236}">
                      <a16:creationId xmlns:a16="http://schemas.microsoft.com/office/drawing/2014/main" id="{1E93881D-7F1F-2DE5-6379-C24CCE5089CD}"/>
                    </a:ext>
                  </a:extLst>
                </p:cNvPr>
                <p:cNvSpPr txBox="1"/>
                <p:nvPr/>
              </p:nvSpPr>
              <p:spPr>
                <a:xfrm>
                  <a:off x="4277464" y="2777610"/>
                  <a:ext cx="1042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𝐾𝑒𝑦𝑔𝑒𝑛</m:t>
                        </m:r>
                        <m:r>
                          <a:rPr lang="en-US" b="0" i="1" smtClean="0">
                            <a:latin typeface="Cambria Math" panose="02040503050406030204" pitchFamily="18" charset="0"/>
                          </a:rPr>
                          <m:t>()</m:t>
                        </m:r>
                      </m:oMath>
                    </m:oMathPara>
                  </a14:m>
                  <a:endParaRPr lang="en-US"/>
                </a:p>
              </p:txBody>
            </p:sp>
          </mc:Choice>
          <mc:Fallback xmlns="">
            <p:sp>
              <p:nvSpPr>
                <p:cNvPr id="7" name="Keygen Textbox">
                  <a:extLst>
                    <a:ext uri="{FF2B5EF4-FFF2-40B4-BE49-F238E27FC236}">
                      <a16:creationId xmlns:a16="http://schemas.microsoft.com/office/drawing/2014/main" id="{1E93881D-7F1F-2DE5-6379-C24CCE5089CD}"/>
                    </a:ext>
                  </a:extLst>
                </p:cNvPr>
                <p:cNvSpPr txBox="1">
                  <a:spLocks noRot="1" noChangeAspect="1" noMove="1" noResize="1" noEditPoints="1" noAdjustHandles="1" noChangeArrowheads="1" noChangeShapeType="1" noTextEdit="1"/>
                </p:cNvSpPr>
                <p:nvPr/>
              </p:nvSpPr>
              <p:spPr>
                <a:xfrm>
                  <a:off x="4277464" y="2777610"/>
                  <a:ext cx="1042721" cy="276999"/>
                </a:xfrm>
                <a:prstGeom prst="rect">
                  <a:avLst/>
                </a:prstGeom>
                <a:blipFill>
                  <a:blip r:embed="rId4"/>
                  <a:stretch>
                    <a:fillRect l="-7602" t="-4444" r="-8187" b="-35556"/>
                  </a:stretch>
                </a:blipFill>
              </p:spPr>
              <p:txBody>
                <a:bodyPr/>
                <a:lstStyle/>
                <a:p>
                  <a:r>
                    <a:rPr lang="en-US">
                      <a:noFill/>
                    </a:rPr>
                    <a:t> </a:t>
                  </a:r>
                </a:p>
              </p:txBody>
            </p:sp>
          </mc:Fallback>
        </mc:AlternateContent>
        <p:cxnSp>
          <p:nvCxnSpPr>
            <p:cNvPr id="8" name="keygen to keys">
              <a:extLst>
                <a:ext uri="{FF2B5EF4-FFF2-40B4-BE49-F238E27FC236}">
                  <a16:creationId xmlns:a16="http://schemas.microsoft.com/office/drawing/2014/main" id="{ABFB80DC-D9D5-B8B9-7D0A-8452685115E3}"/>
                </a:ext>
              </a:extLst>
            </p:cNvPr>
            <p:cNvCxnSpPr>
              <a:cxnSpLocks/>
              <a:stCxn id="7" idx="1"/>
            </p:cNvCxnSpPr>
            <p:nvPr/>
          </p:nvCxnSpPr>
          <p:spPr>
            <a:xfrm flipH="1">
              <a:off x="3667723" y="2916110"/>
              <a:ext cx="609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sk">
              <a:extLst>
                <a:ext uri="{FF2B5EF4-FFF2-40B4-BE49-F238E27FC236}">
                  <a16:creationId xmlns:a16="http://schemas.microsoft.com/office/drawing/2014/main" id="{416C0B14-F029-1437-0EE9-6380C6C51CE3}"/>
                </a:ext>
              </a:extLst>
            </p:cNvPr>
            <p:cNvGrpSpPr/>
            <p:nvPr/>
          </p:nvGrpSpPr>
          <p:grpSpPr>
            <a:xfrm>
              <a:off x="2763780" y="2548245"/>
              <a:ext cx="540743" cy="737197"/>
              <a:chOff x="2730878" y="2593678"/>
              <a:chExt cx="540743" cy="737197"/>
            </a:xfrm>
          </p:grpSpPr>
          <p:pic>
            <p:nvPicPr>
              <p:cNvPr id="20" name="Graphic 19" descr="Old Key outline">
                <a:extLst>
                  <a:ext uri="{FF2B5EF4-FFF2-40B4-BE49-F238E27FC236}">
                    <a16:creationId xmlns:a16="http://schemas.microsoft.com/office/drawing/2014/main" id="{4E916C3C-DD7C-BDB7-BDEF-44FADC039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9934" y="2593678"/>
                <a:ext cx="461687" cy="461687"/>
              </a:xfrm>
              <a:prstGeom prst="rect">
                <a:avLst/>
              </a:prstGeom>
            </p:spPr>
          </p:pic>
          <p:sp>
            <p:nvSpPr>
              <p:cNvPr id="21" name="TextBox 20">
                <a:extLst>
                  <a:ext uri="{FF2B5EF4-FFF2-40B4-BE49-F238E27FC236}">
                    <a16:creationId xmlns:a16="http://schemas.microsoft.com/office/drawing/2014/main" id="{F4D06737-3CC3-54BC-4564-AA6F8701FF21}"/>
                  </a:ext>
                </a:extLst>
              </p:cNvPr>
              <p:cNvSpPr txBox="1"/>
              <p:nvPr/>
            </p:nvSpPr>
            <p:spPr>
              <a:xfrm>
                <a:off x="2730878" y="2961543"/>
                <a:ext cx="378630" cy="369332"/>
              </a:xfrm>
              <a:prstGeom prst="rect">
                <a:avLst/>
              </a:prstGeom>
              <a:noFill/>
            </p:spPr>
            <p:txBody>
              <a:bodyPr wrap="none" rtlCol="0">
                <a:spAutoFit/>
              </a:bodyPr>
              <a:lstStyle/>
              <a:p>
                <a:r>
                  <a:rPr lang="en-US" err="1">
                    <a:solidFill>
                      <a:srgbClr val="ED4747"/>
                    </a:solidFill>
                  </a:rPr>
                  <a:t>sk</a:t>
                </a:r>
                <a:endParaRPr lang="en-US">
                  <a:solidFill>
                    <a:srgbClr val="ED4747"/>
                  </a:solidFill>
                </a:endParaRPr>
              </a:p>
            </p:txBody>
          </p:sp>
        </p:grpSp>
        <p:grpSp>
          <p:nvGrpSpPr>
            <p:cNvPr id="22" name="pk">
              <a:extLst>
                <a:ext uri="{FF2B5EF4-FFF2-40B4-BE49-F238E27FC236}">
                  <a16:creationId xmlns:a16="http://schemas.microsoft.com/office/drawing/2014/main" id="{FCB35EFA-E6C8-B031-1198-88A64F8BC8F4}"/>
                </a:ext>
              </a:extLst>
            </p:cNvPr>
            <p:cNvGrpSpPr/>
            <p:nvPr/>
          </p:nvGrpSpPr>
          <p:grpSpPr>
            <a:xfrm>
              <a:off x="3231925" y="2556689"/>
              <a:ext cx="461687" cy="728753"/>
              <a:chOff x="1241533" y="2556689"/>
              <a:chExt cx="461687" cy="728753"/>
            </a:xfrm>
          </p:grpSpPr>
          <p:sp>
            <p:nvSpPr>
              <p:cNvPr id="23" name="TextBox 22">
                <a:extLst>
                  <a:ext uri="{FF2B5EF4-FFF2-40B4-BE49-F238E27FC236}">
                    <a16:creationId xmlns:a16="http://schemas.microsoft.com/office/drawing/2014/main" id="{6C73BDB9-80C5-3B5D-75E3-EE162803D926}"/>
                  </a:ext>
                </a:extLst>
              </p:cNvPr>
              <p:cNvSpPr txBox="1"/>
              <p:nvPr/>
            </p:nvSpPr>
            <p:spPr>
              <a:xfrm>
                <a:off x="1247396" y="2916110"/>
                <a:ext cx="410690" cy="369332"/>
              </a:xfrm>
              <a:prstGeom prst="rect">
                <a:avLst/>
              </a:prstGeom>
              <a:noFill/>
            </p:spPr>
            <p:txBody>
              <a:bodyPr wrap="none" rtlCol="0">
                <a:spAutoFit/>
              </a:bodyPr>
              <a:lstStyle/>
              <a:p>
                <a:r>
                  <a:rPr lang="en-US">
                    <a:solidFill>
                      <a:srgbClr val="0085CA"/>
                    </a:solidFill>
                  </a:rPr>
                  <a:t>pk</a:t>
                </a:r>
              </a:p>
            </p:txBody>
          </p:sp>
          <p:pic>
            <p:nvPicPr>
              <p:cNvPr id="24" name="Graphic 23" descr="Unlock outline">
                <a:extLst>
                  <a:ext uri="{FF2B5EF4-FFF2-40B4-BE49-F238E27FC236}">
                    <a16:creationId xmlns:a16="http://schemas.microsoft.com/office/drawing/2014/main" id="{4FDB96D3-9D4C-4BCA-44DC-3D6ABFE007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1533" y="2556689"/>
                <a:ext cx="461687" cy="461687"/>
              </a:xfrm>
              <a:prstGeom prst="rect">
                <a:avLst/>
              </a:prstGeom>
            </p:spPr>
          </p:pic>
        </p:grpSp>
      </p:grpSp>
      <p:pic>
        <p:nvPicPr>
          <p:cNvPr id="30" name="Picture 29">
            <a:extLst>
              <a:ext uri="{FF2B5EF4-FFF2-40B4-BE49-F238E27FC236}">
                <a16:creationId xmlns:a16="http://schemas.microsoft.com/office/drawing/2014/main" id="{1A7585A2-625C-D673-86AB-3EBCED0D77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6605" y="1683547"/>
            <a:ext cx="704678" cy="568647"/>
          </a:xfrm>
          <a:prstGeom prst="rect">
            <a:avLst/>
          </a:prstGeom>
        </p:spPr>
      </p:pic>
      <p:sp>
        <p:nvSpPr>
          <p:cNvPr id="60" name="Speech Bubble: Rectangle with Corners Rounded 59">
            <a:extLst>
              <a:ext uri="{FF2B5EF4-FFF2-40B4-BE49-F238E27FC236}">
                <a16:creationId xmlns:a16="http://schemas.microsoft.com/office/drawing/2014/main" id="{35A3AC3B-2A68-D908-30B0-5995DB9834FE}"/>
              </a:ext>
            </a:extLst>
          </p:cNvPr>
          <p:cNvSpPr/>
          <p:nvPr/>
        </p:nvSpPr>
        <p:spPr>
          <a:xfrm>
            <a:off x="5190568" y="218504"/>
            <a:ext cx="6931956" cy="4898087"/>
          </a:xfrm>
          <a:prstGeom prst="wedgeRoundRectCallout">
            <a:avLst>
              <a:gd name="adj1" fmla="val -54879"/>
              <a:gd name="adj2" fmla="val 59644"/>
              <a:gd name="adj3" fmla="val 16667"/>
            </a:avLst>
          </a:prstGeom>
          <a:no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627B11CD-EE8E-3771-D68C-FFC8DECD0E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9682" y="3094913"/>
            <a:ext cx="704678" cy="568647"/>
          </a:xfrm>
          <a:prstGeom prst="rect">
            <a:avLst/>
          </a:prstGeom>
        </p:spPr>
      </p:pic>
      <p:pic>
        <p:nvPicPr>
          <p:cNvPr id="66" name="Picture 65">
            <a:extLst>
              <a:ext uri="{FF2B5EF4-FFF2-40B4-BE49-F238E27FC236}">
                <a16:creationId xmlns:a16="http://schemas.microsoft.com/office/drawing/2014/main" id="{1E5BD228-E870-6E00-DFB7-AB0902266B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4950" y="1701984"/>
            <a:ext cx="704678" cy="568647"/>
          </a:xfrm>
          <a:prstGeom prst="rect">
            <a:avLst/>
          </a:prstGeom>
        </p:spPr>
      </p:pic>
      <p:pic>
        <p:nvPicPr>
          <p:cNvPr id="67" name="Picture 66">
            <a:extLst>
              <a:ext uri="{FF2B5EF4-FFF2-40B4-BE49-F238E27FC236}">
                <a16:creationId xmlns:a16="http://schemas.microsoft.com/office/drawing/2014/main" id="{DD9F0BED-8701-9C42-C621-C0289D52F6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4548" y="326680"/>
            <a:ext cx="704678" cy="568647"/>
          </a:xfrm>
          <a:prstGeom prst="rect">
            <a:avLst/>
          </a:prstGeom>
        </p:spPr>
      </p:pic>
      <p:pic>
        <p:nvPicPr>
          <p:cNvPr id="68" name="Picture 67">
            <a:extLst>
              <a:ext uri="{FF2B5EF4-FFF2-40B4-BE49-F238E27FC236}">
                <a16:creationId xmlns:a16="http://schemas.microsoft.com/office/drawing/2014/main" id="{34E0AF84-DD32-78C4-A490-A591F87468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863" y="2388808"/>
            <a:ext cx="704678" cy="568647"/>
          </a:xfrm>
          <a:prstGeom prst="rect">
            <a:avLst/>
          </a:prstGeom>
        </p:spPr>
      </p:pic>
      <p:pic>
        <p:nvPicPr>
          <p:cNvPr id="69" name="Picture 68">
            <a:extLst>
              <a:ext uri="{FF2B5EF4-FFF2-40B4-BE49-F238E27FC236}">
                <a16:creationId xmlns:a16="http://schemas.microsoft.com/office/drawing/2014/main" id="{5ACA2D18-60D5-D814-F427-24820FD90E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1441" y="3086712"/>
            <a:ext cx="704678" cy="568647"/>
          </a:xfrm>
          <a:prstGeom prst="rect">
            <a:avLst/>
          </a:prstGeom>
        </p:spPr>
      </p:pic>
      <p:pic>
        <p:nvPicPr>
          <p:cNvPr id="88" name="Picture 87">
            <a:extLst>
              <a:ext uri="{FF2B5EF4-FFF2-40B4-BE49-F238E27FC236}">
                <a16:creationId xmlns:a16="http://schemas.microsoft.com/office/drawing/2014/main" id="{EC0DA00A-8C6F-8AAF-3592-DF35B86DB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3416" y="1010206"/>
            <a:ext cx="704678" cy="568647"/>
          </a:xfrm>
          <a:prstGeom prst="rect">
            <a:avLst/>
          </a:prstGeom>
        </p:spPr>
      </p:pic>
      <p:pic>
        <p:nvPicPr>
          <p:cNvPr id="89" name="Picture 88">
            <a:extLst>
              <a:ext uri="{FF2B5EF4-FFF2-40B4-BE49-F238E27FC236}">
                <a16:creationId xmlns:a16="http://schemas.microsoft.com/office/drawing/2014/main" id="{BC1AEEF4-4B99-AD86-FC30-9C073C39D8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6759" y="3977101"/>
            <a:ext cx="704678" cy="568647"/>
          </a:xfrm>
          <a:prstGeom prst="rect">
            <a:avLst/>
          </a:prstGeom>
        </p:spPr>
      </p:pic>
      <p:pic>
        <p:nvPicPr>
          <p:cNvPr id="90" name="Picture 89">
            <a:extLst>
              <a:ext uri="{FF2B5EF4-FFF2-40B4-BE49-F238E27FC236}">
                <a16:creationId xmlns:a16="http://schemas.microsoft.com/office/drawing/2014/main" id="{610A51DD-4B36-A6BE-2B8E-387A612E01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4721" y="2381880"/>
            <a:ext cx="704678" cy="568647"/>
          </a:xfrm>
          <a:prstGeom prst="rect">
            <a:avLst/>
          </a:prstGeom>
        </p:spPr>
      </p:pic>
      <p:pic>
        <p:nvPicPr>
          <p:cNvPr id="91" name="Picture 90">
            <a:extLst>
              <a:ext uri="{FF2B5EF4-FFF2-40B4-BE49-F238E27FC236}">
                <a16:creationId xmlns:a16="http://schemas.microsoft.com/office/drawing/2014/main" id="{9C2A2656-E3D9-DE2A-BB50-48E557FC1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0976" y="3098982"/>
            <a:ext cx="704678" cy="568647"/>
          </a:xfrm>
          <a:prstGeom prst="rect">
            <a:avLst/>
          </a:prstGeom>
        </p:spPr>
      </p:pic>
      <p:pic>
        <p:nvPicPr>
          <p:cNvPr id="92" name="Picture 91">
            <a:extLst>
              <a:ext uri="{FF2B5EF4-FFF2-40B4-BE49-F238E27FC236}">
                <a16:creationId xmlns:a16="http://schemas.microsoft.com/office/drawing/2014/main" id="{4C020E9A-F3C3-0A53-A8B9-7AB0D85ED9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1474" y="1007261"/>
            <a:ext cx="704678" cy="568647"/>
          </a:xfrm>
          <a:prstGeom prst="rect">
            <a:avLst/>
          </a:prstGeom>
        </p:spPr>
      </p:pic>
      <p:pic>
        <p:nvPicPr>
          <p:cNvPr id="93" name="Picture 92">
            <a:extLst>
              <a:ext uri="{FF2B5EF4-FFF2-40B4-BE49-F238E27FC236}">
                <a16:creationId xmlns:a16="http://schemas.microsoft.com/office/drawing/2014/main" id="{E7700FFF-1886-907C-C364-E42A797734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0056" y="2440394"/>
            <a:ext cx="704678" cy="568647"/>
          </a:xfrm>
          <a:prstGeom prst="rect">
            <a:avLst/>
          </a:prstGeom>
        </p:spPr>
      </p:pic>
      <p:pic>
        <p:nvPicPr>
          <p:cNvPr id="94" name="Picture 93">
            <a:extLst>
              <a:ext uri="{FF2B5EF4-FFF2-40B4-BE49-F238E27FC236}">
                <a16:creationId xmlns:a16="http://schemas.microsoft.com/office/drawing/2014/main" id="{5CECD9E3-F459-3BE4-9586-094EA4AF9D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3129" y="388282"/>
            <a:ext cx="704678" cy="568647"/>
          </a:xfrm>
          <a:prstGeom prst="rect">
            <a:avLst/>
          </a:prstGeom>
        </p:spPr>
      </p:pic>
      <p:pic>
        <p:nvPicPr>
          <p:cNvPr id="95" name="Picture 4" descr="Image result for hammer">
            <a:extLst>
              <a:ext uri="{FF2B5EF4-FFF2-40B4-BE49-F238E27FC236}">
                <a16:creationId xmlns:a16="http://schemas.microsoft.com/office/drawing/2014/main" id="{7994C72E-3AB1-083A-5771-89784EC3CA8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903807" y="4554709"/>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hammer">
            <a:extLst>
              <a:ext uri="{FF2B5EF4-FFF2-40B4-BE49-F238E27FC236}">
                <a16:creationId xmlns:a16="http://schemas.microsoft.com/office/drawing/2014/main" id="{CB748D5D-BBE8-F809-0987-BC6F962FD9F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6487001" y="1915246"/>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mage result for hammer">
            <a:extLst>
              <a:ext uri="{FF2B5EF4-FFF2-40B4-BE49-F238E27FC236}">
                <a16:creationId xmlns:a16="http://schemas.microsoft.com/office/drawing/2014/main" id="{F4E9F0DE-17F1-DB86-C6C6-0ED61740594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123565" y="495840"/>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hammer">
            <a:extLst>
              <a:ext uri="{FF2B5EF4-FFF2-40B4-BE49-F238E27FC236}">
                <a16:creationId xmlns:a16="http://schemas.microsoft.com/office/drawing/2014/main" id="{E4109DBD-DBC9-B9CC-C3C2-F6184F8380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7690945" y="3482813"/>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Image result for hammer">
            <a:extLst>
              <a:ext uri="{FF2B5EF4-FFF2-40B4-BE49-F238E27FC236}">
                <a16:creationId xmlns:a16="http://schemas.microsoft.com/office/drawing/2014/main" id="{F623C393-09A4-AA47-1CE8-3126BD598323}"/>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8343792" y="1173182"/>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Image result for hammer">
            <a:extLst>
              <a:ext uri="{FF2B5EF4-FFF2-40B4-BE49-F238E27FC236}">
                <a16:creationId xmlns:a16="http://schemas.microsoft.com/office/drawing/2014/main" id="{8055D943-FB3E-4948-81E2-1F7E35F8ED8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137872" y="2580664"/>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Image result for hammer">
            <a:extLst>
              <a:ext uri="{FF2B5EF4-FFF2-40B4-BE49-F238E27FC236}">
                <a16:creationId xmlns:a16="http://schemas.microsoft.com/office/drawing/2014/main" id="{410E793A-14E6-12B3-CF98-801ACF36480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0597388" y="3461126"/>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Image result for hammer">
            <a:extLst>
              <a:ext uri="{FF2B5EF4-FFF2-40B4-BE49-F238E27FC236}">
                <a16:creationId xmlns:a16="http://schemas.microsoft.com/office/drawing/2014/main" id="{1C521C6D-1239-FA96-497F-C443E336288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885794" y="-169545"/>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Image result for hammer">
            <a:extLst>
              <a:ext uri="{FF2B5EF4-FFF2-40B4-BE49-F238E27FC236}">
                <a16:creationId xmlns:a16="http://schemas.microsoft.com/office/drawing/2014/main" id="{B7E8CFDF-F2FF-B442-EDF5-EDA30A9BEE5F}"/>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11347286" y="1222485"/>
            <a:ext cx="719005" cy="92056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F9E4D357-C62B-2302-D0ED-59A483BD0B95}"/>
              </a:ext>
            </a:extLst>
          </p:cNvPr>
          <p:cNvSpPr/>
          <p:nvPr/>
        </p:nvSpPr>
        <p:spPr>
          <a:xfrm>
            <a:off x="7335653" y="443587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CD26A9-D60A-4DBA-BE13-E689EE47DD2D}"/>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7444390" y="4251547"/>
            <a:ext cx="416779" cy="305685"/>
          </a:xfrm>
          <a:prstGeom prst="rect">
            <a:avLst/>
          </a:prstGeom>
        </p:spPr>
      </p:pic>
      <p:pic>
        <p:nvPicPr>
          <p:cNvPr id="6" name="Picture 5">
            <a:extLst>
              <a:ext uri="{FF2B5EF4-FFF2-40B4-BE49-F238E27FC236}">
                <a16:creationId xmlns:a16="http://schemas.microsoft.com/office/drawing/2014/main" id="{9E538332-A921-61EA-2EE4-C07337F5D02F}"/>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7335653" y="4080366"/>
            <a:ext cx="613272" cy="531654"/>
          </a:xfrm>
          <a:prstGeom prst="rect">
            <a:avLst/>
          </a:prstGeom>
        </p:spPr>
      </p:pic>
      <p:sp>
        <p:nvSpPr>
          <p:cNvPr id="10" name="Oval 9">
            <a:extLst>
              <a:ext uri="{FF2B5EF4-FFF2-40B4-BE49-F238E27FC236}">
                <a16:creationId xmlns:a16="http://schemas.microsoft.com/office/drawing/2014/main" id="{2946C6BC-FB72-37AC-A4A7-221ED78F764E}"/>
              </a:ext>
            </a:extLst>
          </p:cNvPr>
          <p:cNvSpPr/>
          <p:nvPr/>
        </p:nvSpPr>
        <p:spPr>
          <a:xfrm>
            <a:off x="10261733" y="443587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3CE6E9-5B93-1A73-ECF3-722135B41AEF}"/>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10370470" y="4251547"/>
            <a:ext cx="416779" cy="305685"/>
          </a:xfrm>
          <a:prstGeom prst="rect">
            <a:avLst/>
          </a:prstGeom>
        </p:spPr>
      </p:pic>
      <p:pic>
        <p:nvPicPr>
          <p:cNvPr id="12" name="Picture 11">
            <a:extLst>
              <a:ext uri="{FF2B5EF4-FFF2-40B4-BE49-F238E27FC236}">
                <a16:creationId xmlns:a16="http://schemas.microsoft.com/office/drawing/2014/main" id="{1AF0A8D9-DDA3-2A63-3A68-72A61FA3D798}"/>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0265256" y="4086537"/>
            <a:ext cx="613272" cy="531654"/>
          </a:xfrm>
          <a:prstGeom prst="rect">
            <a:avLst/>
          </a:prstGeom>
        </p:spPr>
      </p:pic>
      <p:sp>
        <p:nvSpPr>
          <p:cNvPr id="13" name="Oval 12">
            <a:extLst>
              <a:ext uri="{FF2B5EF4-FFF2-40B4-BE49-F238E27FC236}">
                <a16:creationId xmlns:a16="http://schemas.microsoft.com/office/drawing/2014/main" id="{9DF312DB-A1B2-2E32-AFC2-5AC102042EFD}"/>
              </a:ext>
            </a:extLst>
          </p:cNvPr>
          <p:cNvSpPr/>
          <p:nvPr/>
        </p:nvSpPr>
        <p:spPr>
          <a:xfrm>
            <a:off x="8805308" y="3507968"/>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C596D35-DD5C-1F8D-07BE-2CB8907F0DF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8914045" y="3323645"/>
            <a:ext cx="416779" cy="305685"/>
          </a:xfrm>
          <a:prstGeom prst="rect">
            <a:avLst/>
          </a:prstGeom>
        </p:spPr>
      </p:pic>
      <p:pic>
        <p:nvPicPr>
          <p:cNvPr id="15" name="Picture 14">
            <a:extLst>
              <a:ext uri="{FF2B5EF4-FFF2-40B4-BE49-F238E27FC236}">
                <a16:creationId xmlns:a16="http://schemas.microsoft.com/office/drawing/2014/main" id="{158B22C4-FCB1-CE59-47E3-F561C3F7F94D}"/>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8805308" y="3152464"/>
            <a:ext cx="613272" cy="531654"/>
          </a:xfrm>
          <a:prstGeom prst="rect">
            <a:avLst/>
          </a:prstGeom>
        </p:spPr>
      </p:pic>
      <p:sp>
        <p:nvSpPr>
          <p:cNvPr id="16" name="Oval 15">
            <a:extLst>
              <a:ext uri="{FF2B5EF4-FFF2-40B4-BE49-F238E27FC236}">
                <a16:creationId xmlns:a16="http://schemas.microsoft.com/office/drawing/2014/main" id="{DB34066E-94B7-7D30-0670-84CDC82392AF}"/>
              </a:ext>
            </a:extLst>
          </p:cNvPr>
          <p:cNvSpPr/>
          <p:nvPr/>
        </p:nvSpPr>
        <p:spPr>
          <a:xfrm>
            <a:off x="11013268" y="209992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8A93D9A-0C79-4E29-8C6C-7405A0B71C7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11122005" y="1915597"/>
            <a:ext cx="416779" cy="305685"/>
          </a:xfrm>
          <a:prstGeom prst="rect">
            <a:avLst/>
          </a:prstGeom>
        </p:spPr>
      </p:pic>
      <p:pic>
        <p:nvPicPr>
          <p:cNvPr id="18" name="Picture 17">
            <a:extLst>
              <a:ext uri="{FF2B5EF4-FFF2-40B4-BE49-F238E27FC236}">
                <a16:creationId xmlns:a16="http://schemas.microsoft.com/office/drawing/2014/main" id="{3BD57ECC-8720-D12B-F129-C32C79D37EEE}"/>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1013268" y="1744416"/>
            <a:ext cx="613272" cy="531654"/>
          </a:xfrm>
          <a:prstGeom prst="rect">
            <a:avLst/>
          </a:prstGeom>
        </p:spPr>
      </p:pic>
      <p:sp>
        <p:nvSpPr>
          <p:cNvPr id="26" name="Oval 25">
            <a:extLst>
              <a:ext uri="{FF2B5EF4-FFF2-40B4-BE49-F238E27FC236}">
                <a16:creationId xmlns:a16="http://schemas.microsoft.com/office/drawing/2014/main" id="{65C79937-27E8-831A-228E-A455B321E170}"/>
              </a:ext>
            </a:extLst>
          </p:cNvPr>
          <p:cNvSpPr/>
          <p:nvPr/>
        </p:nvSpPr>
        <p:spPr>
          <a:xfrm>
            <a:off x="8043149" y="2121461"/>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1BBF427-50D8-1313-D13C-9FBA334CD035}"/>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8151886" y="1937138"/>
            <a:ext cx="416779" cy="305685"/>
          </a:xfrm>
          <a:prstGeom prst="rect">
            <a:avLst/>
          </a:prstGeom>
        </p:spPr>
      </p:pic>
      <p:pic>
        <p:nvPicPr>
          <p:cNvPr id="29" name="Picture 28">
            <a:extLst>
              <a:ext uri="{FF2B5EF4-FFF2-40B4-BE49-F238E27FC236}">
                <a16:creationId xmlns:a16="http://schemas.microsoft.com/office/drawing/2014/main" id="{5186A569-085F-B114-B71F-3C38E97A3772}"/>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8043149" y="1765957"/>
            <a:ext cx="613272" cy="531654"/>
          </a:xfrm>
          <a:prstGeom prst="rect">
            <a:avLst/>
          </a:prstGeom>
        </p:spPr>
      </p:pic>
      <p:sp>
        <p:nvSpPr>
          <p:cNvPr id="31" name="Oval 30">
            <a:extLst>
              <a:ext uri="{FF2B5EF4-FFF2-40B4-BE49-F238E27FC236}">
                <a16:creationId xmlns:a16="http://schemas.microsoft.com/office/drawing/2014/main" id="{B2E71B90-C68F-B820-9785-E2F0C382819B}"/>
              </a:ext>
            </a:extLst>
          </p:cNvPr>
          <p:cNvSpPr/>
          <p:nvPr/>
        </p:nvSpPr>
        <p:spPr>
          <a:xfrm>
            <a:off x="6208868" y="2819029"/>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AC19475-C2B5-66A3-AF17-EF8C57B76099}"/>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6317605" y="2634706"/>
            <a:ext cx="416779" cy="305685"/>
          </a:xfrm>
          <a:prstGeom prst="rect">
            <a:avLst/>
          </a:prstGeom>
        </p:spPr>
      </p:pic>
      <p:pic>
        <p:nvPicPr>
          <p:cNvPr id="34" name="Picture 33">
            <a:extLst>
              <a:ext uri="{FF2B5EF4-FFF2-40B4-BE49-F238E27FC236}">
                <a16:creationId xmlns:a16="http://schemas.microsoft.com/office/drawing/2014/main" id="{E429B7C2-ACEE-297D-EAD3-DA9FC6306EF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6208868" y="2463525"/>
            <a:ext cx="613272" cy="531654"/>
          </a:xfrm>
          <a:prstGeom prst="rect">
            <a:avLst/>
          </a:prstGeom>
        </p:spPr>
      </p:pic>
      <p:sp>
        <p:nvSpPr>
          <p:cNvPr id="35" name="Oval 34">
            <a:extLst>
              <a:ext uri="{FF2B5EF4-FFF2-40B4-BE49-F238E27FC236}">
                <a16:creationId xmlns:a16="http://schemas.microsoft.com/office/drawing/2014/main" id="{3F1E09EE-7CDA-DE72-AADD-3271BD227DB6}"/>
              </a:ext>
            </a:extLst>
          </p:cNvPr>
          <p:cNvSpPr/>
          <p:nvPr/>
        </p:nvSpPr>
        <p:spPr>
          <a:xfrm>
            <a:off x="6860274" y="1429284"/>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9DE4B6E0-EF98-D870-6962-CB26EA883062}"/>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6969011" y="1244961"/>
            <a:ext cx="416779" cy="305685"/>
          </a:xfrm>
          <a:prstGeom prst="rect">
            <a:avLst/>
          </a:prstGeom>
        </p:spPr>
      </p:pic>
      <p:pic>
        <p:nvPicPr>
          <p:cNvPr id="37" name="Picture 36">
            <a:extLst>
              <a:ext uri="{FF2B5EF4-FFF2-40B4-BE49-F238E27FC236}">
                <a16:creationId xmlns:a16="http://schemas.microsoft.com/office/drawing/2014/main" id="{6510E260-0C2B-9099-8D2A-6B4A68837415}"/>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6860274" y="1073780"/>
            <a:ext cx="613272" cy="531654"/>
          </a:xfrm>
          <a:prstGeom prst="rect">
            <a:avLst/>
          </a:prstGeom>
        </p:spPr>
      </p:pic>
      <p:sp>
        <p:nvSpPr>
          <p:cNvPr id="38" name="Oval 37">
            <a:extLst>
              <a:ext uri="{FF2B5EF4-FFF2-40B4-BE49-F238E27FC236}">
                <a16:creationId xmlns:a16="http://schemas.microsoft.com/office/drawing/2014/main" id="{AF26F893-CB12-7481-1BCF-9C237D1386E7}"/>
              </a:ext>
            </a:extLst>
          </p:cNvPr>
          <p:cNvSpPr/>
          <p:nvPr/>
        </p:nvSpPr>
        <p:spPr>
          <a:xfrm>
            <a:off x="9602239" y="768944"/>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339274FE-6A1E-3D02-CBEA-2F5AC3A41A63}"/>
              </a:ext>
            </a:extLst>
          </p:cNvPr>
          <p:cNvPicPr>
            <a:picLocks noChangeAspect="1"/>
          </p:cNvPicPr>
          <p:nvPr/>
        </p:nvPicPr>
        <p:blipFill rotWithShape="1">
          <a:blip r:embed="rId12">
            <a:extLst>
              <a:ext uri="{28A0092B-C50C-407E-A947-70E740481C1C}">
                <a14:useLocalDpi xmlns:a14="http://schemas.microsoft.com/office/drawing/2010/main" val="0"/>
              </a:ext>
            </a:extLst>
          </a:blip>
          <a:srcRect b="53489"/>
          <a:stretch/>
        </p:blipFill>
        <p:spPr>
          <a:xfrm>
            <a:off x="9710976" y="584621"/>
            <a:ext cx="416779" cy="305685"/>
          </a:xfrm>
          <a:prstGeom prst="rect">
            <a:avLst/>
          </a:prstGeom>
        </p:spPr>
      </p:pic>
      <p:pic>
        <p:nvPicPr>
          <p:cNvPr id="40" name="Picture 39">
            <a:extLst>
              <a:ext uri="{FF2B5EF4-FFF2-40B4-BE49-F238E27FC236}">
                <a16:creationId xmlns:a16="http://schemas.microsoft.com/office/drawing/2014/main" id="{2A7091DC-3466-75E4-D3FD-EF700958C0ED}"/>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9602239" y="413440"/>
            <a:ext cx="613272" cy="531654"/>
          </a:xfrm>
          <a:prstGeom prst="rect">
            <a:avLst/>
          </a:prstGeom>
        </p:spPr>
      </p:pic>
    </p:spTree>
    <p:extLst>
      <p:ext uri="{BB962C8B-B14F-4D97-AF65-F5344CB8AC3E}">
        <p14:creationId xmlns:p14="http://schemas.microsoft.com/office/powerpoint/2010/main" val="28641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7">
                                            <p:txEl>
                                              <p:pRg st="1" end="1"/>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7">
                                            <p:txEl>
                                              <p:pRg st="2" end="2"/>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97">
                                            <p:txEl>
                                              <p:pRg st="4" end="4"/>
                                            </p:txEl>
                                          </p:spTgt>
                                        </p:tgtEl>
                                        <p:attrNameLst>
                                          <p:attrName>style.visibility</p:attrName>
                                        </p:attrNameLst>
                                      </p:cBhvr>
                                      <p:to>
                                        <p:strVal val="visible"/>
                                      </p:to>
                                    </p:set>
                                  </p:childTnLst>
                                </p:cTn>
                              </p:par>
                              <p:par>
                                <p:cTn id="90" presetID="10"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childTnLst>
                                </p:cTn>
                              </p:par>
                              <p:par>
                                <p:cTn id="99" presetID="10"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nodeType="with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500"/>
                                        <p:tgtEl>
                                          <p:spTgt spid="88"/>
                                        </p:tgtEl>
                                      </p:cBhvr>
                                    </p:animEffect>
                                  </p:childTnLst>
                                </p:cTn>
                              </p:par>
                              <p:par>
                                <p:cTn id="117" presetID="10" presetClass="entr" presetSubtype="0" fill="hold" nodeType="with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fade">
                                      <p:cBhvr>
                                        <p:cTn id="119" dur="500"/>
                                        <p:tgtEl>
                                          <p:spTgt spid="92"/>
                                        </p:tgtEl>
                                      </p:cBhvr>
                                    </p:animEffect>
                                  </p:childTnLst>
                                </p:cTn>
                              </p:par>
                              <p:par>
                                <p:cTn id="120" presetID="10" presetClass="entr" presetSubtype="0" fill="hold"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fade">
                                      <p:cBhvr>
                                        <p:cTn id="122" dur="500"/>
                                        <p:tgtEl>
                                          <p:spTgt spid="91"/>
                                        </p:tgtEl>
                                      </p:cBhvr>
                                    </p:animEffect>
                                  </p:childTnLst>
                                </p:cTn>
                              </p:par>
                              <p:par>
                                <p:cTn id="123" presetID="10" presetClass="entr" presetSubtype="0" fill="hold" nodeType="withEffect">
                                  <p:stCondLst>
                                    <p:cond delay="0"/>
                                  </p:stCondLst>
                                  <p:childTnLst>
                                    <p:set>
                                      <p:cBhvr>
                                        <p:cTn id="124" dur="1" fill="hold">
                                          <p:stCondLst>
                                            <p:cond delay="0"/>
                                          </p:stCondLst>
                                        </p:cTn>
                                        <p:tgtEl>
                                          <p:spTgt spid="93"/>
                                        </p:tgtEl>
                                        <p:attrNameLst>
                                          <p:attrName>style.visibility</p:attrName>
                                        </p:attrNameLst>
                                      </p:cBhvr>
                                      <p:to>
                                        <p:strVal val="visible"/>
                                      </p:to>
                                    </p:set>
                                    <p:animEffect transition="in" filter="fade">
                                      <p:cBhvr>
                                        <p:cTn id="125" dur="500"/>
                                        <p:tgtEl>
                                          <p:spTgt spid="93"/>
                                        </p:tgtEl>
                                      </p:cBhvr>
                                    </p:animEffect>
                                  </p:childTnLst>
                                </p:cTn>
                              </p:par>
                              <p:par>
                                <p:cTn id="126" presetID="10" presetClass="entr" presetSubtype="0" fill="hold" nodeType="withEffect">
                                  <p:stCondLst>
                                    <p:cond delay="0"/>
                                  </p:stCondLst>
                                  <p:childTnLst>
                                    <p:set>
                                      <p:cBhvr>
                                        <p:cTn id="127" dur="1" fill="hold">
                                          <p:stCondLst>
                                            <p:cond delay="0"/>
                                          </p:stCondLst>
                                        </p:cTn>
                                        <p:tgtEl>
                                          <p:spTgt spid="94"/>
                                        </p:tgtEl>
                                        <p:attrNameLst>
                                          <p:attrName>style.visibility</p:attrName>
                                        </p:attrNameLst>
                                      </p:cBhvr>
                                      <p:to>
                                        <p:strVal val="visible"/>
                                      </p:to>
                                    </p:set>
                                    <p:animEffect transition="in" filter="fade">
                                      <p:cBhvr>
                                        <p:cTn id="128" dur="500"/>
                                        <p:tgtEl>
                                          <p:spTgt spid="9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98"/>
                                        </p:tgtEl>
                                        <p:attrNameLst>
                                          <p:attrName>style.visibility</p:attrName>
                                        </p:attrNameLst>
                                      </p:cBhvr>
                                      <p:to>
                                        <p:strVal val="visible"/>
                                      </p:to>
                                    </p:set>
                                    <p:animEffect transition="in" filter="fade">
                                      <p:cBhvr>
                                        <p:cTn id="141" dur="500"/>
                                        <p:tgtEl>
                                          <p:spTgt spid="98"/>
                                        </p:tgtEl>
                                      </p:cBhvr>
                                    </p:animEffect>
                                  </p:childTnLst>
                                </p:cTn>
                              </p:par>
                              <p:par>
                                <p:cTn id="142" presetID="10" presetClass="entr" presetSubtype="0" fill="hold" nodeType="with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500"/>
                                        <p:tgtEl>
                                          <p:spTgt spid="96"/>
                                        </p:tgtEl>
                                      </p:cBhvr>
                                    </p:animEffect>
                                  </p:childTnLst>
                                </p:cTn>
                              </p:par>
                              <p:par>
                                <p:cTn id="145" presetID="10" presetClass="entr" presetSubtype="0" fill="hold" nodeType="with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par>
                                <p:cTn id="148" presetID="10" presetClass="entr" presetSubtype="0" fill="hold" nodeType="withEffect">
                                  <p:stCondLst>
                                    <p:cond delay="0"/>
                                  </p:stCondLst>
                                  <p:childTnLst>
                                    <p:set>
                                      <p:cBhvr>
                                        <p:cTn id="149" dur="1" fill="hold">
                                          <p:stCondLst>
                                            <p:cond delay="0"/>
                                          </p:stCondLst>
                                        </p:cTn>
                                        <p:tgtEl>
                                          <p:spTgt spid="99"/>
                                        </p:tgtEl>
                                        <p:attrNameLst>
                                          <p:attrName>style.visibility</p:attrName>
                                        </p:attrNameLst>
                                      </p:cBhvr>
                                      <p:to>
                                        <p:strVal val="visible"/>
                                      </p:to>
                                    </p:set>
                                    <p:animEffect transition="in" filter="fade">
                                      <p:cBhvr>
                                        <p:cTn id="150" dur="500"/>
                                        <p:tgtEl>
                                          <p:spTgt spid="99"/>
                                        </p:tgtEl>
                                      </p:cBhvr>
                                    </p:animEffect>
                                  </p:childTnLst>
                                </p:cTn>
                              </p:par>
                              <p:par>
                                <p:cTn id="151" presetID="10"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500"/>
                                        <p:tgtEl>
                                          <p:spTgt spid="102"/>
                                        </p:tgtEl>
                                      </p:cBhvr>
                                    </p:animEffect>
                                  </p:childTnLst>
                                </p:cTn>
                              </p:par>
                              <p:par>
                                <p:cTn id="154" presetID="10" presetClass="entr" presetSubtype="0" fill="hold" nodeType="with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fade">
                                      <p:cBhvr>
                                        <p:cTn id="156" dur="500"/>
                                        <p:tgtEl>
                                          <p:spTgt spid="103"/>
                                        </p:tgtEl>
                                      </p:cBhvr>
                                    </p:animEffect>
                                  </p:childTnLst>
                                </p:cTn>
                              </p:par>
                              <p:par>
                                <p:cTn id="157" presetID="10" presetClass="entr" presetSubtype="0" fill="hold" nodeType="with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fade">
                                      <p:cBhvr>
                                        <p:cTn id="159" dur="500"/>
                                        <p:tgtEl>
                                          <p:spTgt spid="100"/>
                                        </p:tgtEl>
                                      </p:cBhvr>
                                    </p:animEffect>
                                  </p:childTnLst>
                                </p:cTn>
                              </p:par>
                              <p:par>
                                <p:cTn id="160" presetID="10" presetClass="entr" presetSubtype="0" fill="hold"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500"/>
                                        <p:tgtEl>
                                          <p:spTgt spid="101"/>
                                        </p:tgtEl>
                                      </p:cBhvr>
                                    </p:animEffect>
                                  </p:childTnLst>
                                </p:cTn>
                              </p:par>
                              <p:par>
                                <p:cTn id="163" presetID="10" presetClass="exit" presetSubtype="0" fill="hold" nodeType="withEffect">
                                  <p:stCondLst>
                                    <p:cond delay="0"/>
                                  </p:stCondLst>
                                  <p:childTnLst>
                                    <p:animEffect transition="out" filter="fade">
                                      <p:cBhvr>
                                        <p:cTn id="164" dur="500"/>
                                        <p:tgtEl>
                                          <p:spTgt spid="6"/>
                                        </p:tgtEl>
                                      </p:cBhvr>
                                    </p:animEffect>
                                    <p:set>
                                      <p:cBhvr>
                                        <p:cTn id="165" dur="1" fill="hold">
                                          <p:stCondLst>
                                            <p:cond delay="499"/>
                                          </p:stCondLst>
                                        </p:cTn>
                                        <p:tgtEl>
                                          <p:spTgt spid="6"/>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12"/>
                                        </p:tgtEl>
                                      </p:cBhvr>
                                    </p:animEffect>
                                    <p:set>
                                      <p:cBhvr>
                                        <p:cTn id="168" dur="1" fill="hold">
                                          <p:stCondLst>
                                            <p:cond delay="499"/>
                                          </p:stCondLst>
                                        </p:cTn>
                                        <p:tgtEl>
                                          <p:spTgt spid="12"/>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5"/>
                                        </p:tgtEl>
                                      </p:cBhvr>
                                    </p:animEffect>
                                    <p:set>
                                      <p:cBhvr>
                                        <p:cTn id="171" dur="1" fill="hold">
                                          <p:stCondLst>
                                            <p:cond delay="499"/>
                                          </p:stCondLst>
                                        </p:cTn>
                                        <p:tgtEl>
                                          <p:spTgt spid="1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8"/>
                                        </p:tgtEl>
                                      </p:cBhvr>
                                    </p:animEffect>
                                    <p:set>
                                      <p:cBhvr>
                                        <p:cTn id="174" dur="1" fill="hold">
                                          <p:stCondLst>
                                            <p:cond delay="499"/>
                                          </p:stCondLst>
                                        </p:cTn>
                                        <p:tgtEl>
                                          <p:spTgt spid="18"/>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9"/>
                                        </p:tgtEl>
                                      </p:cBhvr>
                                    </p:animEffect>
                                    <p:set>
                                      <p:cBhvr>
                                        <p:cTn id="177" dur="1" fill="hold">
                                          <p:stCondLst>
                                            <p:cond delay="499"/>
                                          </p:stCondLst>
                                        </p:cTn>
                                        <p:tgtEl>
                                          <p:spTgt spid="2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34"/>
                                        </p:tgtEl>
                                      </p:cBhvr>
                                    </p:animEffect>
                                    <p:set>
                                      <p:cBhvr>
                                        <p:cTn id="180" dur="1" fill="hold">
                                          <p:stCondLst>
                                            <p:cond delay="499"/>
                                          </p:stCondLst>
                                        </p:cTn>
                                        <p:tgtEl>
                                          <p:spTgt spid="34"/>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37"/>
                                        </p:tgtEl>
                                      </p:cBhvr>
                                    </p:animEffect>
                                    <p:set>
                                      <p:cBhvr>
                                        <p:cTn id="183" dur="1" fill="hold">
                                          <p:stCondLst>
                                            <p:cond delay="499"/>
                                          </p:stCondLst>
                                        </p:cTn>
                                        <p:tgtEl>
                                          <p:spTgt spid="3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40"/>
                                        </p:tgtEl>
                                      </p:cBhvr>
                                    </p:animEffect>
                                    <p:set>
                                      <p:cBhvr>
                                        <p:cTn id="186"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animBg="1"/>
      <p:bldP spid="10" grpId="0" animBg="1"/>
      <p:bldP spid="13" grpId="0" animBg="1"/>
      <p:bldP spid="16" grpId="0" animBg="1"/>
      <p:bldP spid="26" grpId="0" animBg="1"/>
      <p:bldP spid="31" grpId="0" animBg="1"/>
      <p:bldP spid="35"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commons/5/56/DRAM_DDR2_512.jpg">
            <a:extLst>
              <a:ext uri="{FF2B5EF4-FFF2-40B4-BE49-F238E27FC236}">
                <a16:creationId xmlns:a16="http://schemas.microsoft.com/office/drawing/2014/main" id="{501E87D5-CF6F-C3B4-D4E5-72A13E4B00A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870" b="89758" l="3375" r="95846">
                        <a14:foregroundMark x1="7529" y1="32216" x2="7529" y2="32216"/>
                        <a14:foregroundMark x1="3842" y1="24022" x2="3842" y2="24022"/>
                        <a14:foregroundMark x1="3998" y1="69646" x2="3998" y2="69646"/>
                        <a14:foregroundMark x1="91641" y1="30540" x2="91641" y2="30540"/>
                        <a14:foregroundMark x1="95327" y1="50279" x2="95327" y2="50279"/>
                        <a14:foregroundMark x1="95691" y1="24581" x2="95691" y2="24581"/>
                        <a14:foregroundMark x1="95898" y1="71695" x2="95898" y2="71695"/>
                        <a14:foregroundMark x1="3375" y1="72626" x2="3375" y2="726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386577" y="1871150"/>
            <a:ext cx="3705185" cy="1061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EE467A-FC5F-CDEB-6B85-C626D39D5B5D}"/>
              </a:ext>
            </a:extLst>
          </p:cNvPr>
          <p:cNvSpPr>
            <a:spLocks noGrp="1"/>
          </p:cNvSpPr>
          <p:nvPr>
            <p:ph type="title"/>
          </p:nvPr>
        </p:nvSpPr>
        <p:spPr>
          <a:xfrm>
            <a:off x="496824" y="-43307"/>
            <a:ext cx="10515600" cy="1325563"/>
          </a:xfrm>
        </p:spPr>
        <p:txBody>
          <a:bodyPr/>
          <a:lstStyle/>
          <a:p>
            <a:r>
              <a:rPr lang="en-US"/>
              <a:t>Finding Flips</a:t>
            </a:r>
          </a:p>
        </p:txBody>
      </p:sp>
      <p:sp>
        <p:nvSpPr>
          <p:cNvPr id="3" name="Content Placeholder 2">
            <a:extLst>
              <a:ext uri="{FF2B5EF4-FFF2-40B4-BE49-F238E27FC236}">
                <a16:creationId xmlns:a16="http://schemas.microsoft.com/office/drawing/2014/main" id="{BF635ECA-1B4B-78E8-C7E4-DD28739E9A4D}"/>
              </a:ext>
            </a:extLst>
          </p:cNvPr>
          <p:cNvSpPr>
            <a:spLocks noGrp="1"/>
          </p:cNvSpPr>
          <p:nvPr>
            <p:ph idx="1"/>
          </p:nvPr>
        </p:nvSpPr>
        <p:spPr>
          <a:xfrm>
            <a:off x="496824" y="1089568"/>
            <a:ext cx="10515600" cy="4351338"/>
          </a:xfrm>
        </p:spPr>
        <p:txBody>
          <a:bodyPr/>
          <a:lstStyle/>
          <a:p>
            <a:r>
              <a:rPr lang="en-US"/>
              <a:t>Allocate large chunk of memory</a:t>
            </a:r>
          </a:p>
          <a:p>
            <a:pPr lvl="1"/>
            <a:r>
              <a:rPr lang="en-US"/>
              <a:t>Hammer every row, looking for flips</a:t>
            </a:r>
          </a:p>
          <a:p>
            <a:r>
              <a:rPr lang="en-US"/>
              <a:t>Found set of 4 pages</a:t>
            </a:r>
          </a:p>
          <a:p>
            <a:pPr lvl="1"/>
            <a:r>
              <a:rPr lang="en-US"/>
              <a:t>A 256-bit flip in 7 of the 8 columns</a:t>
            </a:r>
          </a:p>
          <a:p>
            <a:r>
              <a:rPr lang="en-US"/>
              <a:t>Many intolerable bit flips (“bombs”)</a:t>
            </a:r>
          </a:p>
          <a:p>
            <a:pPr lvl="1"/>
            <a:r>
              <a:rPr lang="en-US"/>
              <a:t>Hammered unintentionally with the rest of the row</a:t>
            </a:r>
          </a:p>
          <a:p>
            <a:pPr lvl="1"/>
            <a:r>
              <a:rPr lang="en-US"/>
              <a:t>Suppressed them with the techniques of [1]</a:t>
            </a:r>
          </a:p>
          <a:p>
            <a:pPr lvl="1"/>
            <a:r>
              <a:rPr lang="en-US"/>
              <a:t>Prevents bits from flipping when hammered</a:t>
            </a:r>
          </a:p>
          <a:p>
            <a:r>
              <a:rPr lang="en-US"/>
              <a:t>Suppressed 117 bit flips</a:t>
            </a:r>
          </a:p>
        </p:txBody>
      </p:sp>
      <p:sp>
        <p:nvSpPr>
          <p:cNvPr id="4" name="TextBox 3">
            <a:extLst>
              <a:ext uri="{FF2B5EF4-FFF2-40B4-BE49-F238E27FC236}">
                <a16:creationId xmlns:a16="http://schemas.microsoft.com/office/drawing/2014/main" id="{60447CCB-AA50-CB26-22E0-C137BD7EB30E}"/>
              </a:ext>
            </a:extLst>
          </p:cNvPr>
          <p:cNvSpPr txBox="1"/>
          <p:nvPr/>
        </p:nvSpPr>
        <p:spPr>
          <a:xfrm>
            <a:off x="3614928" y="6412992"/>
            <a:ext cx="4053840" cy="369332"/>
          </a:xfrm>
          <a:prstGeom prst="rect">
            <a:avLst/>
          </a:prstGeom>
          <a:noFill/>
        </p:spPr>
        <p:txBody>
          <a:bodyPr wrap="square" rtlCol="0">
            <a:spAutoFit/>
          </a:bodyPr>
          <a:lstStyle/>
          <a:p>
            <a:r>
              <a:rPr lang="en-US"/>
              <a:t>[1] </a:t>
            </a:r>
            <a:r>
              <a:rPr lang="en-US" err="1"/>
              <a:t>ECCPloit</a:t>
            </a:r>
            <a:r>
              <a:rPr lang="en-US"/>
              <a:t>. S&amp;P`2019</a:t>
            </a:r>
          </a:p>
        </p:txBody>
      </p:sp>
      <p:grpSp>
        <p:nvGrpSpPr>
          <p:cNvPr id="19" name="Group 18">
            <a:extLst>
              <a:ext uri="{FF2B5EF4-FFF2-40B4-BE49-F238E27FC236}">
                <a16:creationId xmlns:a16="http://schemas.microsoft.com/office/drawing/2014/main" id="{6EC12808-6AE4-360F-9B21-CCDC0DADBB6C}"/>
              </a:ext>
            </a:extLst>
          </p:cNvPr>
          <p:cNvGrpSpPr/>
          <p:nvPr/>
        </p:nvGrpSpPr>
        <p:grpSpPr>
          <a:xfrm>
            <a:off x="9301168" y="762432"/>
            <a:ext cx="2197493" cy="1776489"/>
            <a:chOff x="5811390" y="682725"/>
            <a:chExt cx="1652059" cy="1339370"/>
          </a:xfrm>
        </p:grpSpPr>
        <p:cxnSp>
          <p:nvCxnSpPr>
            <p:cNvPr id="16" name="Straight Connector 15">
              <a:extLst>
                <a:ext uri="{FF2B5EF4-FFF2-40B4-BE49-F238E27FC236}">
                  <a16:creationId xmlns:a16="http://schemas.microsoft.com/office/drawing/2014/main" id="{4CF6FD98-7423-4197-D550-81A5D8667DD7}"/>
                </a:ext>
              </a:extLst>
            </p:cNvPr>
            <p:cNvCxnSpPr>
              <a:cxnSpLocks/>
            </p:cNvCxnSpPr>
            <p:nvPr/>
          </p:nvCxnSpPr>
          <p:spPr bwMode="auto">
            <a:xfrm flipH="1">
              <a:off x="5811390" y="1103965"/>
              <a:ext cx="444975" cy="587801"/>
            </a:xfrm>
            <a:prstGeom prst="line">
              <a:avLst/>
            </a:prstGeom>
            <a:ln w="63500">
              <a:solidFill>
                <a:srgbClr val="FF000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a:extLst>
                <a:ext uri="{FF2B5EF4-FFF2-40B4-BE49-F238E27FC236}">
                  <a16:creationId xmlns:a16="http://schemas.microsoft.com/office/drawing/2014/main" id="{4A876308-4B1A-BC6A-2EDC-7AD9A6FFA86B}"/>
                </a:ext>
              </a:extLst>
            </p:cNvPr>
            <p:cNvCxnSpPr>
              <a:cxnSpLocks/>
            </p:cNvCxnSpPr>
            <p:nvPr/>
          </p:nvCxnSpPr>
          <p:spPr bwMode="auto">
            <a:xfrm flipH="1">
              <a:off x="5811390" y="1383998"/>
              <a:ext cx="576916" cy="307767"/>
            </a:xfrm>
            <a:prstGeom prst="line">
              <a:avLst/>
            </a:prstGeom>
            <a:ln w="63500">
              <a:solidFill>
                <a:srgbClr val="FF000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8" name="Picture 17" descr="A drawing of a face&#10;&#10;Description automatically generated">
              <a:extLst>
                <a:ext uri="{FF2B5EF4-FFF2-40B4-BE49-F238E27FC236}">
                  <a16:creationId xmlns:a16="http://schemas.microsoft.com/office/drawing/2014/main" id="{BC6525BE-AC5B-A01C-1E44-56A3BF78C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366" y="682725"/>
              <a:ext cx="1241083" cy="1339370"/>
            </a:xfrm>
            <a:prstGeom prst="rect">
              <a:avLst/>
            </a:prstGeom>
          </p:spPr>
        </p:pic>
      </p:grpSp>
      <p:sp>
        <p:nvSpPr>
          <p:cNvPr id="6" name="Slide Number Placeholder 4">
            <a:extLst>
              <a:ext uri="{FF2B5EF4-FFF2-40B4-BE49-F238E27FC236}">
                <a16:creationId xmlns:a16="http://schemas.microsoft.com/office/drawing/2014/main" id="{11DA5A65-C4C6-BFFC-E8D6-9A06D305DDFF}"/>
              </a:ext>
            </a:extLst>
          </p:cNvPr>
          <p:cNvSpPr>
            <a:spLocks noGrp="1"/>
          </p:cNvSpPr>
          <p:nvPr>
            <p:ph type="sldNum" sz="quarter" idx="12"/>
          </p:nvPr>
        </p:nvSpPr>
        <p:spPr>
          <a:xfrm>
            <a:off x="8610600" y="6356350"/>
            <a:ext cx="2743200" cy="365125"/>
          </a:xfrm>
        </p:spPr>
        <p:txBody>
          <a:bodyPr/>
          <a:lstStyle/>
          <a:p>
            <a:fld id="{A8AB81F3-D877-40AB-B9C6-5DBC3A20DFE8}" type="slidenum">
              <a:rPr lang="en-US" smtClean="0"/>
              <a:t>13</a:t>
            </a:fld>
            <a:endParaRPr lang="en-US"/>
          </a:p>
        </p:txBody>
      </p:sp>
      <p:pic>
        <p:nvPicPr>
          <p:cNvPr id="5" name="Picture 4" descr="Image result for hammer">
            <a:extLst>
              <a:ext uri="{FF2B5EF4-FFF2-40B4-BE49-F238E27FC236}">
                <a16:creationId xmlns:a16="http://schemas.microsoft.com/office/drawing/2014/main" id="{F6F0ECC8-663A-3B10-EA20-8B2102E90101}"/>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r="-988" b="-6110"/>
          <a:stretch/>
        </p:blipFill>
        <p:spPr bwMode="auto">
          <a:xfrm rot="3702510">
            <a:off x="6849119" y="923922"/>
            <a:ext cx="1262607" cy="1698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B901E2-86DB-4DB7-322D-5C82995DB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5118" y="4331171"/>
            <a:ext cx="1282054" cy="1034566"/>
          </a:xfrm>
          <a:prstGeom prst="rect">
            <a:avLst/>
          </a:prstGeom>
        </p:spPr>
      </p:pic>
      <p:pic>
        <p:nvPicPr>
          <p:cNvPr id="8" name="Picture 4" descr="Image result for hammer">
            <a:extLst>
              <a:ext uri="{FF2B5EF4-FFF2-40B4-BE49-F238E27FC236}">
                <a16:creationId xmlns:a16="http://schemas.microsoft.com/office/drawing/2014/main" id="{7D47813D-E332-A1A7-61FD-6C63D403D9B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164295" y="3540188"/>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A53D3F8-332C-817E-241A-8E1ABF9050CA}"/>
              </a:ext>
            </a:extLst>
          </p:cNvPr>
          <p:cNvPicPr>
            <a:picLocks noChangeAspect="1"/>
          </p:cNvPicPr>
          <p:nvPr/>
        </p:nvPicPr>
        <p:blipFill>
          <a:blip r:embed="rId9">
            <a:alphaModFix/>
            <a:duotone>
              <a:prstClr val="black"/>
              <a:schemeClr val="accent1">
                <a:tint val="45000"/>
                <a:satMod val="400000"/>
              </a:schemeClr>
            </a:duotone>
            <a:extLst>
              <a:ext uri="{BEBA8EAE-BF5A-486C-A8C5-ECC9F3942E4B}">
                <a14:imgProps xmlns:a14="http://schemas.microsoft.com/office/drawing/2010/main">
                  <a14:imgLayer r:embed="rId10">
                    <a14:imgEffect>
                      <a14:backgroundRemoval t="6063" b="97375" l="2828" r="94966">
                        <a14:foregroundMark x1="45862" y1="6063" x2="45862" y2="6063"/>
                        <a14:foregroundMark x1="46207" y1="6063" x2="45448" y2="6063"/>
                        <a14:foregroundMark x1="8391" y1="16376" x2="2828" y2="17563"/>
                        <a14:foregroundMark x1="38552" y1="9938" x2="35234" y2="10646"/>
                        <a14:foregroundMark x1="92759" y1="17938" x2="94966" y2="42375"/>
                        <a14:foregroundMark x1="94966" y1="42375" x2="94690" y2="43000"/>
                        <a14:foregroundMark x1="48138" y1="97375" x2="74897" y2="80500"/>
                        <a14:foregroundMark x1="74897" y1="80500" x2="85448" y2="64938"/>
                        <a14:foregroundMark x1="39379" y1="12438" x2="39379" y2="12438"/>
                        <a14:foregroundMark x1="37172" y1="13438" x2="32690" y2="14125"/>
                        <a14:foregroundMark x1="14414" y1="18875" x2="41586" y2="12313"/>
                        <a14:foregroundMark x1="41586" y1="12313" x2="49103" y2="7000"/>
                        <a14:foregroundMark x1="39034" y1="11063" x2="8897" y2="20188"/>
                        <a14:foregroundMark x1="8897" y1="20188" x2="6207" y2="20188"/>
                        <a14:foregroundMark x1="13392" y1="51377" x2="19517" y2="73813"/>
                        <a14:foregroundMark x1="4690" y1="19500" x2="8756" y2="34394"/>
                        <a14:foregroundMark x1="19517" y1="73813" x2="41862" y2="87750"/>
                        <a14:foregroundMark x1="59582" y1="84923" x2="70069" y2="83250"/>
                        <a14:foregroundMark x1="41862" y1="87750" x2="43984" y2="87412"/>
                        <a14:foregroundMark x1="70069" y1="83250" x2="87103" y2="57500"/>
                        <a14:foregroundMark x1="87103" y1="57500" x2="93862" y2="29938"/>
                        <a14:foregroundMark x1="74795" y1="20033" x2="49103" y2="6688"/>
                        <a14:foregroundMark x1="93862" y1="29938" x2="91810" y2="28872"/>
                        <a14:foregroundMark x1="19241" y1="69563" x2="7517" y2="45438"/>
                        <a14:foregroundMark x1="7517" y1="45438" x2="4690" y2="24250"/>
                        <a14:foregroundMark x1="54690" y1="12063" x2="91241" y2="19875"/>
                        <a14:foregroundMark x1="93103" y1="30000" x2="92414" y2="30312"/>
                        <a14:foregroundMark x1="91655" y1="31375" x2="91655" y2="31375"/>
                        <a14:foregroundMark x1="92414" y1="31000" x2="92000" y2="31000"/>
                        <a14:foregroundMark x1="77448" y1="20563" x2="77448" y2="20563"/>
                        <a14:foregroundMark x1="77448" y1="20563" x2="77448" y2="20563"/>
                        <a14:foregroundMark x1="91655" y1="23563" x2="92759" y2="31375"/>
                        <a14:foregroundMark x1="91655" y1="34375" x2="92759" y2="28313"/>
                        <a14:foregroundMark x1="89793" y1="38438" x2="91655" y2="21188"/>
                        <a14:foregroundMark x1="90138" y1="21188" x2="90897" y2="36063"/>
                        <a14:foregroundMark x1="90138" y1="21188" x2="93103" y2="31000"/>
                        <a14:foregroundMark x1="72276" y1="17125" x2="83448" y2="21188"/>
                        <a14:backgroundMark x1="21103" y1="14438" x2="21103" y2="14438"/>
                        <a14:backgroundMark x1="21103" y1="14438" x2="18138" y2="13750"/>
                        <a14:backgroundMark x1="20759" y1="13750" x2="32345" y2="9688"/>
                        <a14:backgroundMark x1="32345" y1="11063" x2="32345" y2="11063"/>
                        <a14:backgroundMark x1="32345" y1="11063" x2="25586" y2="12438"/>
                        <a14:backgroundMark x1="20000" y1="12750" x2="9586" y2="14125"/>
                        <a14:backgroundMark x1="18483" y1="14125" x2="6207" y2="15125"/>
                        <a14:backgroundMark x1="12552" y1="14813" x2="8069" y2="15438"/>
                        <a14:backgroundMark x1="12207" y1="13750" x2="6207" y2="15125"/>
                        <a14:backgroundMark x1="82690" y1="26313" x2="88276" y2="24250"/>
                        <a14:backgroundMark x1="73724" y1="21563" x2="88690" y2="26625"/>
                        <a14:backgroundMark x1="89034" y1="30000" x2="89257" y2="26934"/>
                        <a14:backgroundMark x1="81172" y1="23563" x2="74483" y2="21188"/>
                        <a14:backgroundMark x1="89034" y1="24938" x2="87931" y2="31375"/>
                        <a14:backgroundMark x1="50966" y1="88188" x2="49103" y2="88188"/>
                        <a14:backgroundMark x1="54345" y1="85813" x2="50207" y2="87125"/>
                        <a14:backgroundMark x1="59172" y1="84438" x2="45379" y2="87813"/>
                        <a14:backgroundMark x1="45724" y1="86500" x2="43517" y2="86813"/>
                        <a14:backgroundMark x1="82345" y1="26625" x2="76690" y2="20188"/>
                        <a14:backgroundMark x1="73379" y1="21188" x2="89034" y2="29000"/>
                        <a14:backgroundMark x1="35310" y1="10750" x2="31172" y2="11063"/>
                        <a14:backgroundMark x1="12552" y1="15125" x2="3586" y2="15812"/>
                        <a14:backgroundMark x1="15517" y1="49938" x2="12552" y2="46938"/>
                        <a14:backgroundMark x1="8828" y1="34375" x2="15172" y2="53000"/>
                        <a14:backgroundMark x1="15172" y1="56063" x2="12897" y2="48938"/>
                        <a14:backgroundMark x1="18897" y1="14438" x2="4690" y2="15812"/>
                        <a14:backgroundMark x1="69655" y1="20563" x2="89318" y2="28130"/>
                        <a14:backgroundMark x1="89405" y1="29849" x2="75586" y2="21188"/>
                        <a14:backgroundMark x1="80483" y1="21875" x2="73379" y2="20875"/>
                      </a14:backgroundRemoval>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48881" y="4022478"/>
            <a:ext cx="1802037" cy="1988454"/>
          </a:xfrm>
          <a:prstGeom prst="rect">
            <a:avLst/>
          </a:prstGeom>
        </p:spPr>
      </p:pic>
    </p:spTree>
    <p:extLst>
      <p:ext uri="{BB962C8B-B14F-4D97-AF65-F5344CB8AC3E}">
        <p14:creationId xmlns:p14="http://schemas.microsoft.com/office/powerpoint/2010/main" val="32578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428CD7F-4074-6B24-4396-68E3468033B2}"/>
              </a:ext>
            </a:extLst>
          </p:cNvPr>
          <p:cNvGrpSpPr/>
          <p:nvPr/>
        </p:nvGrpSpPr>
        <p:grpSpPr>
          <a:xfrm>
            <a:off x="63795" y="5204844"/>
            <a:ext cx="8607060" cy="1009555"/>
            <a:chOff x="63795" y="5204844"/>
            <a:chExt cx="8607060" cy="1009555"/>
          </a:xfrm>
        </p:grpSpPr>
        <p:sp>
          <p:nvSpPr>
            <p:cNvPr id="10" name="Rectangle 9">
              <a:extLst>
                <a:ext uri="{FF2B5EF4-FFF2-40B4-BE49-F238E27FC236}">
                  <a16:creationId xmlns:a16="http://schemas.microsoft.com/office/drawing/2014/main" id="{645A8DC9-8F74-EEF7-E34B-C80FC90A0CF0}"/>
                </a:ext>
              </a:extLst>
            </p:cNvPr>
            <p:cNvSpPr/>
            <p:nvPr/>
          </p:nvSpPr>
          <p:spPr>
            <a:xfrm>
              <a:off x="1000911" y="5563014"/>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0</a:t>
              </a:r>
              <a:endParaRPr lang="en-US">
                <a:solidFill>
                  <a:schemeClr val="tx1"/>
                </a:solidFill>
              </a:endParaRPr>
            </a:p>
          </p:txBody>
        </p:sp>
        <p:sp>
          <p:nvSpPr>
            <p:cNvPr id="11" name="Rectangle 10">
              <a:extLst>
                <a:ext uri="{FF2B5EF4-FFF2-40B4-BE49-F238E27FC236}">
                  <a16:creationId xmlns:a16="http://schemas.microsoft.com/office/drawing/2014/main" id="{DE4F1F74-A575-8FB8-4F79-6A06D93927C6}"/>
                </a:ext>
              </a:extLst>
            </p:cNvPr>
            <p:cNvSpPr/>
            <p:nvPr/>
          </p:nvSpPr>
          <p:spPr>
            <a:xfrm>
              <a:off x="6754898"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3</a:t>
              </a:r>
              <a:endParaRPr lang="en-US">
                <a:solidFill>
                  <a:schemeClr val="tx1"/>
                </a:solidFill>
              </a:endParaRPr>
            </a:p>
          </p:txBody>
        </p:sp>
        <p:sp>
          <p:nvSpPr>
            <p:cNvPr id="12" name="Rectangle 11">
              <a:extLst>
                <a:ext uri="{FF2B5EF4-FFF2-40B4-BE49-F238E27FC236}">
                  <a16:creationId xmlns:a16="http://schemas.microsoft.com/office/drawing/2014/main" id="{D9B4568A-481E-4897-A2AB-18F9665B2711}"/>
                </a:ext>
              </a:extLst>
            </p:cNvPr>
            <p:cNvSpPr/>
            <p:nvPr/>
          </p:nvSpPr>
          <p:spPr>
            <a:xfrm>
              <a:off x="4832825"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Target</a:t>
              </a:r>
              <a:r>
                <a:rPr lang="en-US" baseline="-25000">
                  <a:solidFill>
                    <a:schemeClr val="tx1"/>
                  </a:solidFill>
                </a:rPr>
                <a:t>2</a:t>
              </a:r>
              <a:endParaRPr lang="en-US">
                <a:solidFill>
                  <a:schemeClr val="tx1"/>
                </a:solidFill>
              </a:endParaRPr>
            </a:p>
          </p:txBody>
        </p:sp>
        <p:sp>
          <p:nvSpPr>
            <p:cNvPr id="13" name="Rectangle 12">
              <a:extLst>
                <a:ext uri="{FF2B5EF4-FFF2-40B4-BE49-F238E27FC236}">
                  <a16:creationId xmlns:a16="http://schemas.microsoft.com/office/drawing/2014/main" id="{854B92B1-9C84-AB9F-A09D-E0FE8BF1C0DE}"/>
                </a:ext>
              </a:extLst>
            </p:cNvPr>
            <p:cNvSpPr/>
            <p:nvPr/>
          </p:nvSpPr>
          <p:spPr>
            <a:xfrm>
              <a:off x="2916868" y="5562802"/>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Target</a:t>
              </a:r>
              <a:r>
                <a:rPr lang="en-US" baseline="-25000">
                  <a:ln w="0"/>
                  <a:solidFill>
                    <a:schemeClr val="tx1"/>
                  </a:solidFill>
                  <a:effectLst>
                    <a:outerShdw blurRad="38100" dist="19050" dir="2700000" algn="tl" rotWithShape="0">
                      <a:schemeClr val="dk1">
                        <a:alpha val="40000"/>
                      </a:schemeClr>
                    </a:outerShdw>
                  </a:effectLst>
                </a:rPr>
                <a:t>1</a:t>
              </a:r>
              <a:endParaRPr lang="en-US">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2BD3324-2377-6F64-B313-AE1CBD83D1CF}"/>
                </a:ext>
              </a:extLst>
            </p:cNvPr>
            <p:cNvSpPr/>
            <p:nvPr/>
          </p:nvSpPr>
          <p:spPr>
            <a:xfrm>
              <a:off x="1001875" y="5254672"/>
              <a:ext cx="1918533"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3E880B-48CA-2DA4-2762-386661F6F372}"/>
                </a:ext>
              </a:extLst>
            </p:cNvPr>
            <p:cNvSpPr/>
            <p:nvPr/>
          </p:nvSpPr>
          <p:spPr>
            <a:xfrm>
              <a:off x="6758438" y="5254460"/>
              <a:ext cx="1909841"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7C8CB5-8D98-DA9D-0A83-6A944527BC1A}"/>
                </a:ext>
              </a:extLst>
            </p:cNvPr>
            <p:cNvSpPr/>
            <p:nvPr/>
          </p:nvSpPr>
          <p:spPr>
            <a:xfrm>
              <a:off x="4836365" y="5254460"/>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033B5D-2A7B-5007-789A-52491E7C489C}"/>
                </a:ext>
              </a:extLst>
            </p:cNvPr>
            <p:cNvSpPr/>
            <p:nvPr/>
          </p:nvSpPr>
          <p:spPr>
            <a:xfrm>
              <a:off x="2920408" y="5254460"/>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11A1190A-E270-DD28-1D46-7E3BF9F8BC2F}"/>
                </a:ext>
              </a:extLst>
            </p:cNvPr>
            <p:cNvSpPr/>
            <p:nvPr/>
          </p:nvSpPr>
          <p:spPr>
            <a:xfrm>
              <a:off x="1000908" y="5867813"/>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5FF9AF-71AF-B6E3-04B5-3354EDB6C459}"/>
                </a:ext>
              </a:extLst>
            </p:cNvPr>
            <p:cNvSpPr/>
            <p:nvPr/>
          </p:nvSpPr>
          <p:spPr>
            <a:xfrm>
              <a:off x="6754895"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216DC-5FA2-8DC2-CA74-C794DC6A145D}"/>
                </a:ext>
              </a:extLst>
            </p:cNvPr>
            <p:cNvSpPr/>
            <p:nvPr/>
          </p:nvSpPr>
          <p:spPr>
            <a:xfrm>
              <a:off x="4832822"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5BD995-A5BF-896D-0BDF-B1CD910B4DE6}"/>
                </a:ext>
              </a:extLst>
            </p:cNvPr>
            <p:cNvSpPr/>
            <p:nvPr/>
          </p:nvSpPr>
          <p:spPr>
            <a:xfrm>
              <a:off x="2916865" y="5867601"/>
              <a:ext cx="191595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7" name="TextBox 26">
              <a:extLst>
                <a:ext uri="{FF2B5EF4-FFF2-40B4-BE49-F238E27FC236}">
                  <a16:creationId xmlns:a16="http://schemas.microsoft.com/office/drawing/2014/main" id="{9A944CDD-2797-CE23-92E4-C14E62F30FEE}"/>
                </a:ext>
              </a:extLst>
            </p:cNvPr>
            <p:cNvSpPr txBox="1"/>
            <p:nvPr/>
          </p:nvSpPr>
          <p:spPr>
            <a:xfrm>
              <a:off x="63795" y="5204844"/>
              <a:ext cx="815163" cy="369332"/>
            </a:xfrm>
            <a:prstGeom prst="rect">
              <a:avLst/>
            </a:prstGeom>
            <a:noFill/>
          </p:spPr>
          <p:txBody>
            <a:bodyPr wrap="square" rtlCol="0">
              <a:spAutoFit/>
            </a:bodyPr>
            <a:lstStyle/>
            <a:p>
              <a:r>
                <a:rPr lang="en-US"/>
                <a:t>Row 1</a:t>
              </a:r>
            </a:p>
          </p:txBody>
        </p:sp>
        <p:sp>
          <p:nvSpPr>
            <p:cNvPr id="28" name="TextBox 27">
              <a:extLst>
                <a:ext uri="{FF2B5EF4-FFF2-40B4-BE49-F238E27FC236}">
                  <a16:creationId xmlns:a16="http://schemas.microsoft.com/office/drawing/2014/main" id="{57B3ECBF-4D46-EDE4-C96E-5D9E05210616}"/>
                </a:ext>
              </a:extLst>
            </p:cNvPr>
            <p:cNvSpPr txBox="1"/>
            <p:nvPr/>
          </p:nvSpPr>
          <p:spPr>
            <a:xfrm>
              <a:off x="63795" y="5533420"/>
              <a:ext cx="815163" cy="369332"/>
            </a:xfrm>
            <a:prstGeom prst="rect">
              <a:avLst/>
            </a:prstGeom>
            <a:noFill/>
          </p:spPr>
          <p:txBody>
            <a:bodyPr wrap="square" rtlCol="0">
              <a:spAutoFit/>
            </a:bodyPr>
            <a:lstStyle/>
            <a:p>
              <a:r>
                <a:rPr lang="en-US"/>
                <a:t>Row 2</a:t>
              </a:r>
            </a:p>
          </p:txBody>
        </p:sp>
        <p:sp>
          <p:nvSpPr>
            <p:cNvPr id="29" name="TextBox 28">
              <a:extLst>
                <a:ext uri="{FF2B5EF4-FFF2-40B4-BE49-F238E27FC236}">
                  <a16:creationId xmlns:a16="http://schemas.microsoft.com/office/drawing/2014/main" id="{A91A1BB5-50D3-2699-DE3A-09494A13C362}"/>
                </a:ext>
              </a:extLst>
            </p:cNvPr>
            <p:cNvSpPr txBox="1"/>
            <p:nvPr/>
          </p:nvSpPr>
          <p:spPr>
            <a:xfrm>
              <a:off x="63795" y="5845067"/>
              <a:ext cx="815163" cy="369332"/>
            </a:xfrm>
            <a:prstGeom prst="rect">
              <a:avLst/>
            </a:prstGeom>
            <a:noFill/>
          </p:spPr>
          <p:txBody>
            <a:bodyPr wrap="square" rtlCol="0">
              <a:spAutoFit/>
            </a:bodyPr>
            <a:lstStyle/>
            <a:p>
              <a:r>
                <a:rPr lang="en-US"/>
                <a:t>Row 3</a:t>
              </a:r>
            </a:p>
          </p:txBody>
        </p:sp>
      </p:grpSp>
      <p:grpSp>
        <p:nvGrpSpPr>
          <p:cNvPr id="39" name="Group 38">
            <a:extLst>
              <a:ext uri="{FF2B5EF4-FFF2-40B4-BE49-F238E27FC236}">
                <a16:creationId xmlns:a16="http://schemas.microsoft.com/office/drawing/2014/main" id="{33314FB3-3CA9-CC08-6BD1-C97CFDF56A81}"/>
              </a:ext>
            </a:extLst>
          </p:cNvPr>
          <p:cNvGrpSpPr/>
          <p:nvPr/>
        </p:nvGrpSpPr>
        <p:grpSpPr>
          <a:xfrm>
            <a:off x="1003676" y="5566350"/>
            <a:ext cx="7669944" cy="309904"/>
            <a:chOff x="1153311" y="6310627"/>
            <a:chExt cx="7669944" cy="309904"/>
          </a:xfrm>
        </p:grpSpPr>
        <p:sp>
          <p:nvSpPr>
            <p:cNvPr id="32" name="Rectangle 31">
              <a:extLst>
                <a:ext uri="{FF2B5EF4-FFF2-40B4-BE49-F238E27FC236}">
                  <a16:creationId xmlns:a16="http://schemas.microsoft.com/office/drawing/2014/main" id="{FDFA4F30-3283-75AB-A88F-6DB0406AAAE2}"/>
                </a:ext>
              </a:extLst>
            </p:cNvPr>
            <p:cNvSpPr/>
            <p:nvPr/>
          </p:nvSpPr>
          <p:spPr>
            <a:xfrm>
              <a:off x="1153311" y="6310839"/>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70F32C-9E82-53A8-2715-9B9B4F3D3181}"/>
                </a:ext>
              </a:extLst>
            </p:cNvPr>
            <p:cNvSpPr/>
            <p:nvPr/>
          </p:nvSpPr>
          <p:spPr>
            <a:xfrm>
              <a:off x="6907298"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B106CE-16B1-33E3-F15A-5C6305EAC505}"/>
                </a:ext>
              </a:extLst>
            </p:cNvPr>
            <p:cNvSpPr/>
            <p:nvPr/>
          </p:nvSpPr>
          <p:spPr>
            <a:xfrm>
              <a:off x="4985225"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F089C7B-9C99-CBED-F292-74F6D9AEB358}"/>
                </a:ext>
              </a:extLst>
            </p:cNvPr>
            <p:cNvSpPr/>
            <p:nvPr/>
          </p:nvSpPr>
          <p:spPr>
            <a:xfrm>
              <a:off x="3069268" y="6310627"/>
              <a:ext cx="191595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2" name="Title 1">
            <a:extLst>
              <a:ext uri="{FF2B5EF4-FFF2-40B4-BE49-F238E27FC236}">
                <a16:creationId xmlns:a16="http://schemas.microsoft.com/office/drawing/2014/main" id="{49725D31-4128-0432-73DD-A740EF70E4AE}"/>
              </a:ext>
            </a:extLst>
          </p:cNvPr>
          <p:cNvSpPr>
            <a:spLocks noGrp="1"/>
          </p:cNvSpPr>
          <p:nvPr>
            <p:ph type="title"/>
          </p:nvPr>
        </p:nvSpPr>
        <p:spPr>
          <a:xfrm>
            <a:off x="664859" y="18255"/>
            <a:ext cx="10515600" cy="1325563"/>
          </a:xfrm>
        </p:spPr>
        <p:txBody>
          <a:bodyPr/>
          <a:lstStyle/>
          <a:p>
            <a:r>
              <a:rPr lang="en-US"/>
              <a:t>Memory Massaging</a:t>
            </a:r>
          </a:p>
        </p:txBody>
      </p:sp>
      <p:sp>
        <p:nvSpPr>
          <p:cNvPr id="3" name="Content Placeholder 2">
            <a:extLst>
              <a:ext uri="{FF2B5EF4-FFF2-40B4-BE49-F238E27FC236}">
                <a16:creationId xmlns:a16="http://schemas.microsoft.com/office/drawing/2014/main" id="{F3BB4D56-7102-0B1F-613D-8050580C5499}"/>
              </a:ext>
            </a:extLst>
          </p:cNvPr>
          <p:cNvSpPr>
            <a:spLocks noGrp="1"/>
          </p:cNvSpPr>
          <p:nvPr>
            <p:ph idx="1"/>
          </p:nvPr>
        </p:nvSpPr>
        <p:spPr>
          <a:xfrm>
            <a:off x="664859" y="1253331"/>
            <a:ext cx="10862282" cy="2944568"/>
          </a:xfrm>
        </p:spPr>
        <p:txBody>
          <a:bodyPr>
            <a:normAutofit/>
          </a:bodyPr>
          <a:lstStyle/>
          <a:p>
            <a:r>
              <a:rPr lang="en-US"/>
              <a:t>Goal: place E in the pages with the desirable bit flips</a:t>
            </a:r>
          </a:p>
          <a:p>
            <a:r>
              <a:rPr lang="en-US"/>
              <a:t>Attacked Linux’s page frame cache</a:t>
            </a:r>
          </a:p>
          <a:p>
            <a:pPr lvl="1"/>
            <a:r>
              <a:rPr lang="en-US"/>
              <a:t>Borrowed technique of [2]</a:t>
            </a:r>
          </a:p>
          <a:p>
            <a:pPr lvl="1"/>
            <a:r>
              <a:rPr lang="en-US"/>
              <a:t>Attacker first deallocates the Target Pages</a:t>
            </a:r>
          </a:p>
          <a:p>
            <a:pPr lvl="1"/>
            <a:r>
              <a:rPr lang="en-US"/>
              <a:t>manipulate page frame cache to a state that when the victim requests memory to place E, E lands on the desired pages</a:t>
            </a:r>
          </a:p>
        </p:txBody>
      </p:sp>
      <p:sp>
        <p:nvSpPr>
          <p:cNvPr id="5" name="Slide Number Placeholder 4">
            <a:extLst>
              <a:ext uri="{FF2B5EF4-FFF2-40B4-BE49-F238E27FC236}">
                <a16:creationId xmlns:a16="http://schemas.microsoft.com/office/drawing/2014/main" id="{AACEC72C-9DD6-4D87-B24F-728C2551F93A}"/>
              </a:ext>
            </a:extLst>
          </p:cNvPr>
          <p:cNvSpPr>
            <a:spLocks noGrp="1"/>
          </p:cNvSpPr>
          <p:nvPr>
            <p:ph type="sldNum" sz="quarter" idx="12"/>
          </p:nvPr>
        </p:nvSpPr>
        <p:spPr/>
        <p:txBody>
          <a:bodyPr/>
          <a:lstStyle/>
          <a:p>
            <a:fld id="{A8AB81F3-D877-40AB-B9C6-5DBC3A20DFE8}" type="slidenum">
              <a:rPr lang="en-US" smtClean="0"/>
              <a:t>14</a:t>
            </a:fld>
            <a:endParaRPr lang="en-US"/>
          </a:p>
        </p:txBody>
      </p:sp>
      <p:pic>
        <p:nvPicPr>
          <p:cNvPr id="25" name="Picture 6" descr="A picture containing person, indoor, person&#10;&#10;Description automatically generated">
            <a:extLst>
              <a:ext uri="{FF2B5EF4-FFF2-40B4-BE49-F238E27FC236}">
                <a16:creationId xmlns:a16="http://schemas.microsoft.com/office/drawing/2014/main" id="{763B077D-409C-FFF0-5865-A3BDD3046A01}"/>
              </a:ext>
            </a:extLst>
          </p:cNvPr>
          <p:cNvPicPr>
            <a:picLocks noChangeAspect="1"/>
          </p:cNvPicPr>
          <p:nvPr/>
        </p:nvPicPr>
        <p:blipFill rotWithShape="1">
          <a:blip r:embed="rId3"/>
          <a:srcRect l="9556" r="12628" b="-613"/>
          <a:stretch/>
        </p:blipFill>
        <p:spPr>
          <a:xfrm>
            <a:off x="9434623" y="3429000"/>
            <a:ext cx="2155986" cy="1554330"/>
          </a:xfrm>
          <a:prstGeom prst="rect">
            <a:avLst/>
          </a:prstGeom>
        </p:spPr>
      </p:pic>
      <p:sp>
        <p:nvSpPr>
          <p:cNvPr id="30" name="Rectangle 29">
            <a:extLst>
              <a:ext uri="{FF2B5EF4-FFF2-40B4-BE49-F238E27FC236}">
                <a16:creationId xmlns:a16="http://schemas.microsoft.com/office/drawing/2014/main" id="{88220BAA-C67F-4789-7DC5-9CE4B8CDF7E5}"/>
              </a:ext>
            </a:extLst>
          </p:cNvPr>
          <p:cNvSpPr/>
          <p:nvPr/>
        </p:nvSpPr>
        <p:spPr>
          <a:xfrm>
            <a:off x="409113" y="4351439"/>
            <a:ext cx="667437" cy="30969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EE5EE88-95BB-C4B7-9E60-1B0B6420A412}"/>
              </a:ext>
            </a:extLst>
          </p:cNvPr>
          <p:cNvSpPr txBox="1"/>
          <p:nvPr/>
        </p:nvSpPr>
        <p:spPr>
          <a:xfrm>
            <a:off x="1148319" y="4310351"/>
            <a:ext cx="1814624" cy="369332"/>
          </a:xfrm>
          <a:prstGeom prst="rect">
            <a:avLst/>
          </a:prstGeom>
          <a:noFill/>
        </p:spPr>
        <p:txBody>
          <a:bodyPr wrap="square" rtlCol="0">
            <a:spAutoFit/>
          </a:bodyPr>
          <a:lstStyle/>
          <a:p>
            <a:r>
              <a:rPr lang="en-US"/>
              <a:t>= Attacker owned</a:t>
            </a:r>
          </a:p>
        </p:txBody>
      </p:sp>
      <p:sp>
        <p:nvSpPr>
          <p:cNvPr id="37" name="Rectangle 36">
            <a:extLst>
              <a:ext uri="{FF2B5EF4-FFF2-40B4-BE49-F238E27FC236}">
                <a16:creationId xmlns:a16="http://schemas.microsoft.com/office/drawing/2014/main" id="{99AF6E7E-9E13-1225-4048-13146A20F2E1}"/>
              </a:ext>
            </a:extLst>
          </p:cNvPr>
          <p:cNvSpPr/>
          <p:nvPr/>
        </p:nvSpPr>
        <p:spPr>
          <a:xfrm>
            <a:off x="3127505" y="4354987"/>
            <a:ext cx="667437" cy="30969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1735F9-ADEC-FE65-F72D-29E17734E618}"/>
              </a:ext>
            </a:extLst>
          </p:cNvPr>
          <p:cNvSpPr txBox="1"/>
          <p:nvPr/>
        </p:nvSpPr>
        <p:spPr>
          <a:xfrm>
            <a:off x="3866711" y="4313899"/>
            <a:ext cx="1814624" cy="369332"/>
          </a:xfrm>
          <a:prstGeom prst="rect">
            <a:avLst/>
          </a:prstGeom>
          <a:noFill/>
        </p:spPr>
        <p:txBody>
          <a:bodyPr wrap="square" rtlCol="0">
            <a:spAutoFit/>
          </a:bodyPr>
          <a:lstStyle/>
          <a:p>
            <a:r>
              <a:rPr lang="en-US"/>
              <a:t>= Vacated</a:t>
            </a:r>
          </a:p>
        </p:txBody>
      </p:sp>
      <p:sp>
        <p:nvSpPr>
          <p:cNvPr id="24" name="Rectangle 23">
            <a:extLst>
              <a:ext uri="{FF2B5EF4-FFF2-40B4-BE49-F238E27FC236}">
                <a16:creationId xmlns:a16="http://schemas.microsoft.com/office/drawing/2014/main" id="{D8668E61-9387-ACF6-9E1C-1519FE381148}"/>
              </a:ext>
            </a:extLst>
          </p:cNvPr>
          <p:cNvSpPr/>
          <p:nvPr/>
        </p:nvSpPr>
        <p:spPr>
          <a:xfrm>
            <a:off x="9611184" y="5205302"/>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E</a:t>
            </a:r>
            <a:r>
              <a:rPr lang="en-US" baseline="-25000">
                <a:ln w="0"/>
                <a:solidFill>
                  <a:schemeClr val="tx1"/>
                </a:solidFill>
                <a:effectLst>
                  <a:outerShdw blurRad="38100" dist="19050" dir="2700000" algn="tl" rotWithShape="0">
                    <a:schemeClr val="dk1">
                      <a:alpha val="40000"/>
                    </a:schemeClr>
                  </a:outerShdw>
                </a:effectLst>
              </a:rPr>
              <a:t>0</a:t>
            </a:r>
            <a:endParaRPr lang="en-US">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DD9011BA-E788-3DD1-61B4-D98409837336}"/>
              </a:ext>
            </a:extLst>
          </p:cNvPr>
          <p:cNvSpPr/>
          <p:nvPr/>
        </p:nvSpPr>
        <p:spPr>
          <a:xfrm>
            <a:off x="9611183" y="5534700"/>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1</a:t>
            </a:r>
            <a:endParaRPr lang="en-US">
              <a:solidFill>
                <a:schemeClr val="tx1"/>
              </a:solidFill>
            </a:endParaRPr>
          </a:p>
        </p:txBody>
      </p:sp>
      <p:sp>
        <p:nvSpPr>
          <p:cNvPr id="22" name="Rectangle 21">
            <a:extLst>
              <a:ext uri="{FF2B5EF4-FFF2-40B4-BE49-F238E27FC236}">
                <a16:creationId xmlns:a16="http://schemas.microsoft.com/office/drawing/2014/main" id="{5A91A49D-EB02-E0AD-C6F3-B077DF614BDD}"/>
              </a:ext>
            </a:extLst>
          </p:cNvPr>
          <p:cNvSpPr/>
          <p:nvPr/>
        </p:nvSpPr>
        <p:spPr>
          <a:xfrm>
            <a:off x="9611183" y="5883443"/>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2</a:t>
            </a:r>
            <a:endParaRPr lang="en-US">
              <a:solidFill>
                <a:schemeClr val="tx1"/>
              </a:solidFill>
            </a:endParaRPr>
          </a:p>
        </p:txBody>
      </p:sp>
      <p:sp>
        <p:nvSpPr>
          <p:cNvPr id="21" name="Rectangle 20">
            <a:extLst>
              <a:ext uri="{FF2B5EF4-FFF2-40B4-BE49-F238E27FC236}">
                <a16:creationId xmlns:a16="http://schemas.microsoft.com/office/drawing/2014/main" id="{7A59E4AC-F8BF-D7D9-26A5-ABF2C7E194E7}"/>
              </a:ext>
            </a:extLst>
          </p:cNvPr>
          <p:cNvSpPr/>
          <p:nvPr/>
        </p:nvSpPr>
        <p:spPr>
          <a:xfrm>
            <a:off x="9611182" y="6232676"/>
            <a:ext cx="1915957" cy="30969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r>
              <a:rPr lang="en-US" baseline="-25000">
                <a:solidFill>
                  <a:schemeClr val="tx1"/>
                </a:solidFill>
              </a:rPr>
              <a:t>3</a:t>
            </a:r>
            <a:endParaRPr lang="en-US">
              <a:solidFill>
                <a:schemeClr val="tx1"/>
              </a:solidFill>
            </a:endParaRPr>
          </a:p>
        </p:txBody>
      </p:sp>
      <p:sp>
        <p:nvSpPr>
          <p:cNvPr id="40" name="TextBox 39">
            <a:extLst>
              <a:ext uri="{FF2B5EF4-FFF2-40B4-BE49-F238E27FC236}">
                <a16:creationId xmlns:a16="http://schemas.microsoft.com/office/drawing/2014/main" id="{2A218DA5-DE36-AEC9-013C-3DF465D42727}"/>
              </a:ext>
            </a:extLst>
          </p:cNvPr>
          <p:cNvSpPr txBox="1"/>
          <p:nvPr/>
        </p:nvSpPr>
        <p:spPr>
          <a:xfrm>
            <a:off x="4749209" y="6464595"/>
            <a:ext cx="4196317" cy="369332"/>
          </a:xfrm>
          <a:prstGeom prst="rect">
            <a:avLst/>
          </a:prstGeom>
          <a:noFill/>
        </p:spPr>
        <p:txBody>
          <a:bodyPr wrap="square" rtlCol="0">
            <a:spAutoFit/>
          </a:bodyPr>
          <a:lstStyle/>
          <a:p>
            <a:r>
              <a:rPr lang="en-US"/>
              <a:t>[2] </a:t>
            </a:r>
            <a:r>
              <a:rPr lang="en-US" err="1"/>
              <a:t>Rambleed</a:t>
            </a:r>
            <a:r>
              <a:rPr lang="en-US"/>
              <a:t>. S&amp;P`2020</a:t>
            </a:r>
          </a:p>
        </p:txBody>
      </p:sp>
      <p:pic>
        <p:nvPicPr>
          <p:cNvPr id="42" name="Picture 4" descr="Image result for hammer">
            <a:extLst>
              <a:ext uri="{FF2B5EF4-FFF2-40B4-BE49-F238E27FC236}">
                <a16:creationId xmlns:a16="http://schemas.microsoft.com/office/drawing/2014/main" id="{EBB5D009-45E4-58C8-B49B-F487D3B984C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4646612">
            <a:off x="8265542" y="5747649"/>
            <a:ext cx="442669" cy="5667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hammer">
            <a:extLst>
              <a:ext uri="{FF2B5EF4-FFF2-40B4-BE49-F238E27FC236}">
                <a16:creationId xmlns:a16="http://schemas.microsoft.com/office/drawing/2014/main" id="{341E5627-0C8B-DD16-781B-8D1A1A3F4C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4646612">
            <a:off x="8275511" y="5063601"/>
            <a:ext cx="442669" cy="566764"/>
          </a:xfrm>
          <a:prstGeom prst="rect">
            <a:avLst/>
          </a:prstGeom>
          <a:noFill/>
          <a:extLst>
            <a:ext uri="{909E8E84-426E-40DD-AFC4-6F175D3DCCD1}">
              <a14:hiddenFill xmlns:a14="http://schemas.microsoft.com/office/drawing/2010/main">
                <a:solidFill>
                  <a:srgbClr val="FFFFFF"/>
                </a:solidFill>
              </a14:hiddenFill>
            </a:ext>
          </a:extLst>
        </p:spPr>
      </p:pic>
      <p:pic>
        <p:nvPicPr>
          <p:cNvPr id="26" name="Frodo2" descr="See the source image">
            <a:extLst>
              <a:ext uri="{FF2B5EF4-FFF2-40B4-BE49-F238E27FC236}">
                <a16:creationId xmlns:a16="http://schemas.microsoft.com/office/drawing/2014/main" id="{AFC19148-8A9F-6189-8427-A61C47192A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623" y="3419167"/>
            <a:ext cx="2258843" cy="1554331"/>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AA07AE20-4BEF-95B2-5906-679FF4164AE3}"/>
              </a:ext>
            </a:extLst>
          </p:cNvPr>
          <p:cNvSpPr/>
          <p:nvPr/>
        </p:nvSpPr>
        <p:spPr>
          <a:xfrm>
            <a:off x="7315333" y="576683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7D1AFF-EB4A-9B64-3EE2-F9E6928A84CC}"/>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7424070" y="5582507"/>
            <a:ext cx="416779" cy="305685"/>
          </a:xfrm>
          <a:prstGeom prst="rect">
            <a:avLst/>
          </a:prstGeom>
        </p:spPr>
      </p:pic>
      <p:pic>
        <p:nvPicPr>
          <p:cNvPr id="45" name="Picture 44">
            <a:extLst>
              <a:ext uri="{FF2B5EF4-FFF2-40B4-BE49-F238E27FC236}">
                <a16:creationId xmlns:a16="http://schemas.microsoft.com/office/drawing/2014/main" id="{F8F475FA-57CA-8FA4-A5CE-9647E72B4D3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7315333" y="5411326"/>
            <a:ext cx="613272" cy="531654"/>
          </a:xfrm>
          <a:prstGeom prst="rect">
            <a:avLst/>
          </a:prstGeom>
        </p:spPr>
      </p:pic>
      <p:sp>
        <p:nvSpPr>
          <p:cNvPr id="46" name="Oval 45">
            <a:extLst>
              <a:ext uri="{FF2B5EF4-FFF2-40B4-BE49-F238E27FC236}">
                <a16:creationId xmlns:a16="http://schemas.microsoft.com/office/drawing/2014/main" id="{497446DA-F1C0-A7C6-12B9-28A89A478D19}"/>
              </a:ext>
            </a:extLst>
          </p:cNvPr>
          <p:cNvSpPr/>
          <p:nvPr/>
        </p:nvSpPr>
        <p:spPr>
          <a:xfrm>
            <a:off x="5476373" y="578715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7B4E2EDF-938F-043B-715E-B8268C66C9FE}"/>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5585110" y="5602827"/>
            <a:ext cx="416779" cy="305685"/>
          </a:xfrm>
          <a:prstGeom prst="rect">
            <a:avLst/>
          </a:prstGeom>
        </p:spPr>
      </p:pic>
      <p:pic>
        <p:nvPicPr>
          <p:cNvPr id="48" name="Picture 47">
            <a:extLst>
              <a:ext uri="{FF2B5EF4-FFF2-40B4-BE49-F238E27FC236}">
                <a16:creationId xmlns:a16="http://schemas.microsoft.com/office/drawing/2014/main" id="{14E29E41-3C5C-E6FB-074F-3F88BE4D3B4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5476373" y="5431646"/>
            <a:ext cx="613272" cy="531654"/>
          </a:xfrm>
          <a:prstGeom prst="rect">
            <a:avLst/>
          </a:prstGeom>
        </p:spPr>
      </p:pic>
      <p:sp>
        <p:nvSpPr>
          <p:cNvPr id="49" name="Oval 48">
            <a:extLst>
              <a:ext uri="{FF2B5EF4-FFF2-40B4-BE49-F238E27FC236}">
                <a16:creationId xmlns:a16="http://schemas.microsoft.com/office/drawing/2014/main" id="{3BC06A58-3320-BDF4-F961-B57722C87EC9}"/>
              </a:ext>
            </a:extLst>
          </p:cNvPr>
          <p:cNvSpPr/>
          <p:nvPr/>
        </p:nvSpPr>
        <p:spPr>
          <a:xfrm>
            <a:off x="3606933" y="578715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229FBC06-176B-9DF4-0C0E-E4FBEF469B90}"/>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3715670" y="5602827"/>
            <a:ext cx="416779" cy="305685"/>
          </a:xfrm>
          <a:prstGeom prst="rect">
            <a:avLst/>
          </a:prstGeom>
        </p:spPr>
      </p:pic>
      <p:pic>
        <p:nvPicPr>
          <p:cNvPr id="51" name="Picture 50">
            <a:extLst>
              <a:ext uri="{FF2B5EF4-FFF2-40B4-BE49-F238E27FC236}">
                <a16:creationId xmlns:a16="http://schemas.microsoft.com/office/drawing/2014/main" id="{992B46F9-1919-FBC9-F99A-4B944FC1E7C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3606933" y="5431646"/>
            <a:ext cx="613272" cy="531654"/>
          </a:xfrm>
          <a:prstGeom prst="rect">
            <a:avLst/>
          </a:prstGeom>
        </p:spPr>
      </p:pic>
      <p:sp>
        <p:nvSpPr>
          <p:cNvPr id="52" name="Oval 51">
            <a:extLst>
              <a:ext uri="{FF2B5EF4-FFF2-40B4-BE49-F238E27FC236}">
                <a16:creationId xmlns:a16="http://schemas.microsoft.com/office/drawing/2014/main" id="{F9EB3F98-C182-D898-6BFC-2EA238B6B0F0}"/>
              </a:ext>
            </a:extLst>
          </p:cNvPr>
          <p:cNvSpPr/>
          <p:nvPr/>
        </p:nvSpPr>
        <p:spPr>
          <a:xfrm>
            <a:off x="1727333" y="581763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FB0C07A4-36F0-9BBB-E58C-73942F06156B}"/>
              </a:ext>
            </a:extLst>
          </p:cNvPr>
          <p:cNvPicPr>
            <a:picLocks noChangeAspect="1"/>
          </p:cNvPicPr>
          <p:nvPr/>
        </p:nvPicPr>
        <p:blipFill rotWithShape="1">
          <a:blip r:embed="rId7">
            <a:extLst>
              <a:ext uri="{28A0092B-C50C-407E-A947-70E740481C1C}">
                <a14:useLocalDpi xmlns:a14="http://schemas.microsoft.com/office/drawing/2010/main" val="0"/>
              </a:ext>
            </a:extLst>
          </a:blip>
          <a:srcRect b="53489"/>
          <a:stretch/>
        </p:blipFill>
        <p:spPr>
          <a:xfrm>
            <a:off x="1836070" y="5633307"/>
            <a:ext cx="416779" cy="305685"/>
          </a:xfrm>
          <a:prstGeom prst="rect">
            <a:avLst/>
          </a:prstGeom>
        </p:spPr>
      </p:pic>
      <p:pic>
        <p:nvPicPr>
          <p:cNvPr id="54" name="Picture 53">
            <a:extLst>
              <a:ext uri="{FF2B5EF4-FFF2-40B4-BE49-F238E27FC236}">
                <a16:creationId xmlns:a16="http://schemas.microsoft.com/office/drawing/2014/main" id="{48EFFEEE-AED6-13DD-4BE3-FC159CEBE43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1727333" y="5462126"/>
            <a:ext cx="613272" cy="531654"/>
          </a:xfrm>
          <a:prstGeom prst="rect">
            <a:avLst/>
          </a:prstGeom>
        </p:spPr>
      </p:pic>
    </p:spTree>
    <p:extLst>
      <p:ext uri="{BB962C8B-B14F-4D97-AF65-F5344CB8AC3E}">
        <p14:creationId xmlns:p14="http://schemas.microsoft.com/office/powerpoint/2010/main" val="28907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0" presetClass="entr"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3.125E-6 -1.48148E-6 L -0.70521 0.05324 " pathEditMode="relative" rAng="0" ptsTypes="AA">
                                      <p:cBhvr>
                                        <p:cTn id="61" dur="2000" fill="hold"/>
                                        <p:tgtEl>
                                          <p:spTgt spid="24"/>
                                        </p:tgtEl>
                                        <p:attrNameLst>
                                          <p:attrName>ppt_x</p:attrName>
                                          <p:attrName>ppt_y</p:attrName>
                                        </p:attrNameLst>
                                      </p:cBhvr>
                                      <p:rCtr x="-35260" y="2662"/>
                                    </p:animMotion>
                                  </p:childTnLst>
                                </p:cTn>
                              </p:par>
                              <p:par>
                                <p:cTn id="62" presetID="42" presetClass="path" presetSubtype="0" accel="50000" decel="50000" fill="hold" grpId="0" nodeType="withEffect">
                                  <p:stCondLst>
                                    <p:cond delay="0"/>
                                  </p:stCondLst>
                                  <p:childTnLst>
                                    <p:animMotion origin="layout" path="M 3.125E-6 0.00463 L -0.54961 0.0044 " pathEditMode="relative" rAng="0" ptsTypes="AA">
                                      <p:cBhvr>
                                        <p:cTn id="63" dur="2000" fill="hold"/>
                                        <p:tgtEl>
                                          <p:spTgt spid="23"/>
                                        </p:tgtEl>
                                        <p:attrNameLst>
                                          <p:attrName>ppt_x</p:attrName>
                                          <p:attrName>ppt_y</p:attrName>
                                        </p:attrNameLst>
                                      </p:cBhvr>
                                      <p:rCtr x="-27487" y="-23"/>
                                    </p:animMotion>
                                  </p:childTnLst>
                                </p:cTn>
                              </p:par>
                              <p:par>
                                <p:cTn id="64" presetID="42" presetClass="path" presetSubtype="0" accel="50000" decel="50000" fill="hold" grpId="0" nodeType="withEffect">
                                  <p:stCondLst>
                                    <p:cond delay="0"/>
                                  </p:stCondLst>
                                  <p:childTnLst>
                                    <p:animMotion origin="layout" path="M 0.00052 -0.00277 L -0.39232 -0.04652 " pathEditMode="relative" rAng="0" ptsTypes="AA">
                                      <p:cBhvr>
                                        <p:cTn id="65" dur="2000" fill="hold"/>
                                        <p:tgtEl>
                                          <p:spTgt spid="22"/>
                                        </p:tgtEl>
                                        <p:attrNameLst>
                                          <p:attrName>ppt_x</p:attrName>
                                          <p:attrName>ppt_y</p:attrName>
                                        </p:attrNameLst>
                                      </p:cBhvr>
                                      <p:rCtr x="-19648" y="-2199"/>
                                    </p:animMotion>
                                  </p:childTnLst>
                                </p:cTn>
                              </p:par>
                              <p:par>
                                <p:cTn id="66" presetID="42" presetClass="path" presetSubtype="0" accel="50000" decel="50000" fill="hold" grpId="0" nodeType="withEffect">
                                  <p:stCondLst>
                                    <p:cond delay="0"/>
                                  </p:stCondLst>
                                  <p:childTnLst>
                                    <p:animMotion origin="layout" path="M 3.125E-6 -0.00278 L -0.23477 -0.09745 " pathEditMode="relative" rAng="0" ptsTypes="AA">
                                      <p:cBhvr>
                                        <p:cTn id="67" dur="2000" fill="hold"/>
                                        <p:tgtEl>
                                          <p:spTgt spid="21"/>
                                        </p:tgtEl>
                                        <p:attrNameLst>
                                          <p:attrName>ppt_x</p:attrName>
                                          <p:attrName>ppt_y</p:attrName>
                                        </p:attrNameLst>
                                      </p:cBhvr>
                                      <p:rCtr x="-11745" y="-4745"/>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 presetClass="entr" presetSubtype="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0"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par>
                                <p:cTn id="113" presetID="10" presetClass="exit" presetSubtype="0" fill="hold" nodeType="withEffect">
                                  <p:stCondLst>
                                    <p:cond delay="0"/>
                                  </p:stCondLst>
                                  <p:childTnLst>
                                    <p:animEffect transition="out" filter="fade">
                                      <p:cBhvr>
                                        <p:cTn id="114" dur="500"/>
                                        <p:tgtEl>
                                          <p:spTgt spid="45"/>
                                        </p:tgtEl>
                                      </p:cBhvr>
                                    </p:animEffect>
                                    <p:set>
                                      <p:cBhvr>
                                        <p:cTn id="115" dur="1" fill="hold">
                                          <p:stCondLst>
                                            <p:cond delay="499"/>
                                          </p:stCondLst>
                                        </p:cTn>
                                        <p:tgtEl>
                                          <p:spTgt spid="4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48"/>
                                        </p:tgtEl>
                                      </p:cBhvr>
                                    </p:animEffect>
                                    <p:set>
                                      <p:cBhvr>
                                        <p:cTn id="118" dur="1" fill="hold">
                                          <p:stCondLst>
                                            <p:cond delay="499"/>
                                          </p:stCondLst>
                                        </p:cTn>
                                        <p:tgtEl>
                                          <p:spTgt spid="48"/>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51"/>
                                        </p:tgtEl>
                                      </p:cBhvr>
                                    </p:animEffect>
                                    <p:set>
                                      <p:cBhvr>
                                        <p:cTn id="121" dur="1" fill="hold">
                                          <p:stCondLst>
                                            <p:cond delay="499"/>
                                          </p:stCondLst>
                                        </p:cTn>
                                        <p:tgtEl>
                                          <p:spTgt spid="5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4"/>
                                        </p:tgtEl>
                                      </p:cBhvr>
                                    </p:animEffect>
                                    <p:set>
                                      <p:cBhvr>
                                        <p:cTn id="12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7" grpId="0" animBg="1"/>
      <p:bldP spid="38" grpId="0"/>
      <p:bldP spid="24" grpId="0" animBg="1"/>
      <p:bldP spid="24" grpId="1" animBg="1"/>
      <p:bldP spid="23" grpId="0" animBg="1"/>
      <p:bldP spid="23" grpId="1" animBg="1"/>
      <p:bldP spid="22" grpId="0" animBg="1"/>
      <p:bldP spid="22" grpId="1" animBg="1"/>
      <p:bldP spid="22" grpId="2" animBg="1"/>
      <p:bldP spid="21" grpId="0" animBg="1"/>
      <p:bldP spid="21" grpId="1" animBg="1"/>
      <p:bldP spid="40" grpId="0"/>
      <p:bldP spid="41" grpId="0" animBg="1"/>
      <p:bldP spid="46" grpId="0" animBg="1"/>
      <p:bldP spid="49"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1EC2-A797-10AC-F321-D2EF3192604E}"/>
              </a:ext>
            </a:extLst>
          </p:cNvPr>
          <p:cNvSpPr>
            <a:spLocks noGrp="1"/>
          </p:cNvSpPr>
          <p:nvPr>
            <p:ph type="title"/>
          </p:nvPr>
        </p:nvSpPr>
        <p:spPr>
          <a:xfrm>
            <a:off x="590107" y="0"/>
            <a:ext cx="10515600" cy="1325563"/>
          </a:xfrm>
        </p:spPr>
        <p:txBody>
          <a:bodyPr/>
          <a:lstStyle/>
          <a:p>
            <a:r>
              <a:rPr lang="en-US"/>
              <a:t>End-to-End Attack</a:t>
            </a:r>
          </a:p>
        </p:txBody>
      </p:sp>
      <p:sp>
        <p:nvSpPr>
          <p:cNvPr id="3" name="Content Placeholder 2">
            <a:extLst>
              <a:ext uri="{FF2B5EF4-FFF2-40B4-BE49-F238E27FC236}">
                <a16:creationId xmlns:a16="http://schemas.microsoft.com/office/drawing/2014/main" id="{E51AC5DD-B44F-8F8C-E66B-5A7C9F1CA379}"/>
              </a:ext>
            </a:extLst>
          </p:cNvPr>
          <p:cNvSpPr>
            <a:spLocks noGrp="1"/>
          </p:cNvSpPr>
          <p:nvPr>
            <p:ph idx="1"/>
          </p:nvPr>
        </p:nvSpPr>
        <p:spPr>
          <a:xfrm>
            <a:off x="470088" y="1081881"/>
            <a:ext cx="8075004" cy="4694238"/>
          </a:xfrm>
        </p:spPr>
        <p:txBody>
          <a:bodyPr>
            <a:normAutofit/>
          </a:bodyPr>
          <a:lstStyle/>
          <a:p>
            <a:r>
              <a:rPr lang="en-US"/>
              <a:t>Successfully conducted a precise </a:t>
            </a:r>
            <a:r>
              <a:rPr lang="en-US" err="1"/>
              <a:t>Rowhammer</a:t>
            </a:r>
            <a:r>
              <a:rPr lang="en-US"/>
              <a:t> attack</a:t>
            </a:r>
          </a:p>
          <a:p>
            <a:pPr lvl="1"/>
            <a:r>
              <a:rPr lang="en-US"/>
              <a:t>7 bit flips, suppressed 117</a:t>
            </a:r>
          </a:p>
          <a:p>
            <a:pPr lvl="1"/>
            <a:endParaRPr lang="en-US"/>
          </a:p>
          <a:p>
            <a:r>
              <a:rPr lang="en-US"/>
              <a:t>Decryption-failure rate for honestly generated ciphertexts:</a:t>
            </a:r>
          </a:p>
          <a:p>
            <a:pPr lvl="1"/>
            <a:r>
              <a:rPr lang="en-US"/>
              <a:t>1 in 2,700,000</a:t>
            </a:r>
          </a:p>
          <a:p>
            <a:pPr lvl="1"/>
            <a:r>
              <a:rPr lang="en-US">
                <a:cs typeface="Calibri"/>
              </a:rPr>
              <a:t>Generated 665,343 failing ciphertexts took 237,806 core hours</a:t>
            </a:r>
          </a:p>
          <a:p>
            <a:pPr lvl="1"/>
            <a:endParaRPr lang="en-US">
              <a:cs typeface="Calibri"/>
            </a:endParaRPr>
          </a:p>
          <a:p>
            <a:r>
              <a:rPr lang="en-US">
                <a:cs typeface="Calibri"/>
              </a:rPr>
              <a:t>Observing failures allows extraction of 7/8 columns of secret</a:t>
            </a:r>
          </a:p>
        </p:txBody>
      </p:sp>
      <p:sp>
        <p:nvSpPr>
          <p:cNvPr id="5" name="Slide Number Placeholder 4">
            <a:extLst>
              <a:ext uri="{FF2B5EF4-FFF2-40B4-BE49-F238E27FC236}">
                <a16:creationId xmlns:a16="http://schemas.microsoft.com/office/drawing/2014/main" id="{D3D389C3-71E3-E3DE-1E7D-1F5264843F64}"/>
              </a:ext>
            </a:extLst>
          </p:cNvPr>
          <p:cNvSpPr>
            <a:spLocks noGrp="1"/>
          </p:cNvSpPr>
          <p:nvPr>
            <p:ph type="sldNum" sz="quarter" idx="12"/>
          </p:nvPr>
        </p:nvSpPr>
        <p:spPr/>
        <p:txBody>
          <a:bodyPr/>
          <a:lstStyle/>
          <a:p>
            <a:fld id="{A8AB81F3-D877-40AB-B9C6-5DBC3A20DFE8}" type="slidenum">
              <a:rPr lang="en-US" smtClean="0"/>
              <a:t>15</a:t>
            </a:fld>
            <a:endParaRPr lang="en-US"/>
          </a:p>
        </p:txBody>
      </p:sp>
      <p:pic>
        <p:nvPicPr>
          <p:cNvPr id="8" name="Picture 7">
            <a:extLst>
              <a:ext uri="{FF2B5EF4-FFF2-40B4-BE49-F238E27FC236}">
                <a16:creationId xmlns:a16="http://schemas.microsoft.com/office/drawing/2014/main" id="{9223FBD8-5008-F810-A1D2-5E75585E0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52" y="1415240"/>
            <a:ext cx="704678" cy="568647"/>
          </a:xfrm>
          <a:prstGeom prst="rect">
            <a:avLst/>
          </a:prstGeom>
        </p:spPr>
      </p:pic>
      <p:pic>
        <p:nvPicPr>
          <p:cNvPr id="11" name="Picture 10">
            <a:extLst>
              <a:ext uri="{FF2B5EF4-FFF2-40B4-BE49-F238E27FC236}">
                <a16:creationId xmlns:a16="http://schemas.microsoft.com/office/drawing/2014/main" id="{5FE035DC-3A54-9452-727C-4834DB994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304" y="1415239"/>
            <a:ext cx="704678" cy="568647"/>
          </a:xfrm>
          <a:prstGeom prst="rect">
            <a:avLst/>
          </a:prstGeom>
        </p:spPr>
      </p:pic>
      <p:pic>
        <p:nvPicPr>
          <p:cNvPr id="12" name="Picture 11">
            <a:extLst>
              <a:ext uri="{FF2B5EF4-FFF2-40B4-BE49-F238E27FC236}">
                <a16:creationId xmlns:a16="http://schemas.microsoft.com/office/drawing/2014/main" id="{DA9D4EAF-F897-4020-2E14-CDF208B1D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95" y="2015058"/>
            <a:ext cx="704678" cy="568647"/>
          </a:xfrm>
          <a:prstGeom prst="rect">
            <a:avLst/>
          </a:prstGeom>
        </p:spPr>
      </p:pic>
      <p:pic>
        <p:nvPicPr>
          <p:cNvPr id="13" name="Picture 12">
            <a:extLst>
              <a:ext uri="{FF2B5EF4-FFF2-40B4-BE49-F238E27FC236}">
                <a16:creationId xmlns:a16="http://schemas.microsoft.com/office/drawing/2014/main" id="{F884C456-B912-B001-5AEA-B6A38E46D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95" y="815635"/>
            <a:ext cx="704678" cy="568647"/>
          </a:xfrm>
          <a:prstGeom prst="rect">
            <a:avLst/>
          </a:prstGeom>
        </p:spPr>
      </p:pic>
      <p:pic>
        <p:nvPicPr>
          <p:cNvPr id="20" name="Picture 19">
            <a:extLst>
              <a:ext uri="{FF2B5EF4-FFF2-40B4-BE49-F238E27FC236}">
                <a16:creationId xmlns:a16="http://schemas.microsoft.com/office/drawing/2014/main" id="{8F53DC0B-E47F-5FD5-89FE-3D5911B2B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121" y="3017134"/>
            <a:ext cx="2831495" cy="1562041"/>
          </a:xfrm>
          <a:prstGeom prst="rect">
            <a:avLst/>
          </a:prstGeom>
        </p:spPr>
      </p:pic>
      <p:sp>
        <p:nvSpPr>
          <p:cNvPr id="19" name="Oval 18">
            <a:extLst>
              <a:ext uri="{FF2B5EF4-FFF2-40B4-BE49-F238E27FC236}">
                <a16:creationId xmlns:a16="http://schemas.microsoft.com/office/drawing/2014/main" id="{91680B9E-DFCF-86EB-8A9A-35E1F3E5F843}"/>
              </a:ext>
            </a:extLst>
          </p:cNvPr>
          <p:cNvSpPr/>
          <p:nvPr/>
        </p:nvSpPr>
        <p:spPr>
          <a:xfrm>
            <a:off x="9296533" y="1865390"/>
            <a:ext cx="634255" cy="189189"/>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7FEAC73-6A9D-BC96-8B4D-F8AB737390E5}"/>
              </a:ext>
            </a:extLst>
          </p:cNvPr>
          <p:cNvPicPr>
            <a:picLocks noChangeAspect="1"/>
          </p:cNvPicPr>
          <p:nvPr/>
        </p:nvPicPr>
        <p:blipFill rotWithShape="1">
          <a:blip r:embed="rId5">
            <a:extLst>
              <a:ext uri="{28A0092B-C50C-407E-A947-70E740481C1C}">
                <a14:useLocalDpi xmlns:a14="http://schemas.microsoft.com/office/drawing/2010/main" val="0"/>
              </a:ext>
            </a:extLst>
          </a:blip>
          <a:srcRect b="53489"/>
          <a:stretch/>
        </p:blipFill>
        <p:spPr>
          <a:xfrm>
            <a:off x="9405270" y="1681067"/>
            <a:ext cx="416779" cy="305685"/>
          </a:xfrm>
          <a:prstGeom prst="rect">
            <a:avLst/>
          </a:prstGeom>
        </p:spPr>
      </p:pic>
      <p:pic>
        <p:nvPicPr>
          <p:cNvPr id="24" name="Picture 23">
            <a:extLst>
              <a:ext uri="{FF2B5EF4-FFF2-40B4-BE49-F238E27FC236}">
                <a16:creationId xmlns:a16="http://schemas.microsoft.com/office/drawing/2014/main" id="{48CCA8D4-5022-C2FD-DBE2-11A4AB58B7A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399" b="85315" l="3364" r="76453">
                        <a14:foregroundMark x1="38226" y1="6294" x2="38226" y2="6294"/>
                        <a14:foregroundMark x1="38532" y1="1748" x2="38532" y2="1748"/>
                        <a14:foregroundMark x1="22018" y1="10490" x2="22018" y2="10490"/>
                        <a14:foregroundMark x1="59327" y1="10490" x2="59327" y2="10490"/>
                        <a14:foregroundMark x1="29664" y1="30420" x2="29664" y2="30420"/>
                        <a14:foregroundMark x1="51682" y1="30070" x2="46483" y2="37762"/>
                        <a14:foregroundMark x1="29358" y1="26573" x2="30887" y2="35315"/>
                        <a14:foregroundMark x1="31193" y1="68881" x2="16944" y2="73724"/>
                        <a14:foregroundMark x1="58363" y1="77939" x2="67592" y2="76938"/>
                        <a14:foregroundMark x1="33639" y1="36713" x2="27829" y2="29371"/>
                        <a14:foregroundMark x1="50765" y1="32517" x2="48318" y2="29021"/>
                        <a14:foregroundMark x1="51070" y1="23776" x2="49235" y2="37063"/>
                        <a14:foregroundMark x1="66667" y1="57692" x2="66667" y2="57692"/>
                        <a14:foregroundMark x1="66361" y1="58392" x2="66361" y2="58392"/>
                        <a14:foregroundMark x1="66667" y1="56993" x2="66667" y2="56993"/>
                        <a14:foregroundMark x1="66361" y1="58042" x2="66361" y2="58042"/>
                        <a14:foregroundMark x1="66667" y1="57343" x2="66667" y2="58741"/>
                        <a14:foregroundMark x1="26606" y1="12937" x2="21407" y2="10490"/>
                        <a14:foregroundMark x1="48930" y1="11538" x2="63914" y2="9790"/>
                        <a14:backgroundMark x1="75229" y1="61888" x2="73700" y2="61888"/>
                        <a14:backgroundMark x1="67507" y1="58741" x2="67890" y2="60490"/>
                        <a14:backgroundMark x1="71278" y1="58392" x2="78899" y2="62587"/>
                        <a14:backgroundMark x1="73089" y1="61189" x2="77370" y2="67133"/>
                        <a14:backgroundMark x1="74924" y1="67483" x2="71689" y2="58741"/>
                        <a14:backgroundMark x1="72783" y1="58392" x2="77982" y2="61538"/>
                        <a14:backgroundMark x1="2752" y1="79371" x2="7645" y2="81119"/>
                        <a14:backgroundMark x1="29969" y1="84615" x2="47706" y2="83566"/>
                        <a14:backgroundMark x1="12232" y1="82168" x2="4281" y2="76573"/>
                        <a14:backgroundMark x1="9786" y1="73776" x2="11315" y2="71329"/>
                        <a14:backgroundMark x1="7645" y1="72727" x2="15291" y2="82867"/>
                        <a14:backgroundMark x1="15291" y1="82867" x2="28135" y2="83217"/>
                        <a14:backgroundMark x1="28135" y1="83217" x2="44954" y2="83217"/>
                        <a14:backgroundMark x1="44954" y1="83217" x2="60245" y2="84615"/>
                        <a14:backgroundMark x1="59021" y1="86014" x2="69725" y2="83916"/>
                        <a14:backgroundMark x1="69725" y1="83916" x2="75535" y2="74126"/>
                        <a14:backgroundMark x1="75535" y1="74476" x2="74618" y2="80070"/>
                        <a14:backgroundMark x1="70642" y1="75524" x2="68502" y2="76923"/>
                        <a14:backgroundMark x1="72477" y1="79021" x2="68196" y2="76224"/>
                        <a14:backgroundMark x1="69725" y1="77273" x2="67584" y2="76923"/>
                      </a14:backgroundRemoval>
                    </a14:imgEffect>
                  </a14:imgLayer>
                </a14:imgProps>
              </a:ext>
              <a:ext uri="{28A0092B-C50C-407E-A947-70E740481C1C}">
                <a14:useLocalDpi xmlns:a14="http://schemas.microsoft.com/office/drawing/2010/main" val="0"/>
              </a:ext>
            </a:extLst>
          </a:blip>
          <a:srcRect r="19851" b="11667"/>
          <a:stretch/>
        </p:blipFill>
        <p:spPr>
          <a:xfrm>
            <a:off x="9296533" y="1509886"/>
            <a:ext cx="613272" cy="531654"/>
          </a:xfrm>
          <a:prstGeom prst="rect">
            <a:avLst/>
          </a:prstGeom>
        </p:spPr>
      </p:pic>
      <p:pic>
        <p:nvPicPr>
          <p:cNvPr id="9" name="Picture 4" descr="Image result for hammer">
            <a:extLst>
              <a:ext uri="{FF2B5EF4-FFF2-40B4-BE49-F238E27FC236}">
                <a16:creationId xmlns:a16="http://schemas.microsoft.com/office/drawing/2014/main" id="{8AC7D308-8F4B-1899-99E6-A5D56DFB208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2955932">
            <a:off x="11249018" y="284538"/>
            <a:ext cx="476072" cy="609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 device&#10;&#10;Description automatically generated">
            <a:extLst>
              <a:ext uri="{FF2B5EF4-FFF2-40B4-BE49-F238E27FC236}">
                <a16:creationId xmlns:a16="http://schemas.microsoft.com/office/drawing/2014/main" id="{8278A2B8-2E03-F3C8-C538-97D4220B62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8954" y="1254813"/>
            <a:ext cx="1041800" cy="1041800"/>
          </a:xfrm>
          <a:prstGeom prst="rect">
            <a:avLst/>
          </a:prstGeom>
        </p:spPr>
      </p:pic>
    </p:spTree>
    <p:extLst>
      <p:ext uri="{BB962C8B-B14F-4D97-AF65-F5344CB8AC3E}">
        <p14:creationId xmlns:p14="http://schemas.microsoft.com/office/powerpoint/2010/main" val="42134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decel="100000"/>
                                        <p:tgtEl>
                                          <p:spTgt spid="17"/>
                                        </p:tgtEl>
                                      </p:cBhvr>
                                    </p:animEffect>
                                    <p:anim calcmode="lin" valueType="num">
                                      <p:cBhvr>
                                        <p:cTn id="32" dur="800" decel="100000" fill="hold"/>
                                        <p:tgtEl>
                                          <p:spTgt spid="17"/>
                                        </p:tgtEl>
                                        <p:attrNameLst>
                                          <p:attrName>style.rotation</p:attrName>
                                        </p:attrNameLst>
                                      </p:cBhvr>
                                      <p:tavLst>
                                        <p:tav tm="0">
                                          <p:val>
                                            <p:fltVal val="-90"/>
                                          </p:val>
                                        </p:tav>
                                        <p:tav tm="100000">
                                          <p:val>
                                            <p:fltVal val="0"/>
                                          </p:val>
                                        </p:tav>
                                      </p:tavLst>
                                    </p:anim>
                                    <p:anim calcmode="lin" valueType="num">
                                      <p:cBhvr>
                                        <p:cTn id="33" dur="800" decel="100000" fill="hold"/>
                                        <p:tgtEl>
                                          <p:spTgt spid="17"/>
                                        </p:tgtEl>
                                        <p:attrNameLst>
                                          <p:attrName>ppt_x</p:attrName>
                                        </p:attrNameLst>
                                      </p:cBhvr>
                                      <p:tavLst>
                                        <p:tav tm="0">
                                          <p:val>
                                            <p:strVal val="#ppt_x+0.4"/>
                                          </p:val>
                                        </p:tav>
                                        <p:tav tm="100000">
                                          <p:val>
                                            <p:strVal val="#ppt_x-0.05"/>
                                          </p:val>
                                        </p:tav>
                                      </p:tavLst>
                                    </p:anim>
                                    <p:anim calcmode="lin" valueType="num">
                                      <p:cBhvr>
                                        <p:cTn id="34" dur="800" decel="100000" fill="hold"/>
                                        <p:tgtEl>
                                          <p:spTgt spid="1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5E-6 3.7037E-7 L -0.13268 0.12454 " pathEditMode="relative" rAng="0" ptsTypes="AA">
                                      <p:cBhvr>
                                        <p:cTn id="47" dur="1100" fill="hold"/>
                                        <p:tgtEl>
                                          <p:spTgt spid="9"/>
                                        </p:tgtEl>
                                        <p:attrNameLst>
                                          <p:attrName>ppt_x</p:attrName>
                                          <p:attrName>ppt_y</p:attrName>
                                        </p:attrNameLst>
                                      </p:cBhvr>
                                      <p:rCtr x="-6641" y="6227"/>
                                    </p:animMotion>
                                  </p:childTnLst>
                                </p:cTn>
                              </p:par>
                              <p:par>
                                <p:cTn id="48" presetID="1" presetClass="entr" presetSubtype="0" fill="hold" nodeType="with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F1EC2-A797-10AC-F321-D2EF3192604E}"/>
              </a:ext>
            </a:extLst>
          </p:cNvPr>
          <p:cNvSpPr>
            <a:spLocks noGrp="1"/>
          </p:cNvSpPr>
          <p:nvPr>
            <p:ph type="title"/>
          </p:nvPr>
        </p:nvSpPr>
        <p:spPr>
          <a:xfrm>
            <a:off x="590107" y="0"/>
            <a:ext cx="10515600" cy="1325563"/>
          </a:xfrm>
        </p:spPr>
        <p:txBody>
          <a:bodyPr/>
          <a:lstStyle/>
          <a:p>
            <a:r>
              <a:rPr lang="en-US"/>
              <a:t>Results</a:t>
            </a:r>
          </a:p>
        </p:txBody>
      </p:sp>
      <p:sp>
        <p:nvSpPr>
          <p:cNvPr id="5" name="Slide Number Placeholder 4">
            <a:extLst>
              <a:ext uri="{FF2B5EF4-FFF2-40B4-BE49-F238E27FC236}">
                <a16:creationId xmlns:a16="http://schemas.microsoft.com/office/drawing/2014/main" id="{D3D389C3-71E3-E3DE-1E7D-1F5264843F64}"/>
              </a:ext>
            </a:extLst>
          </p:cNvPr>
          <p:cNvSpPr>
            <a:spLocks noGrp="1"/>
          </p:cNvSpPr>
          <p:nvPr>
            <p:ph type="sldNum" sz="quarter" idx="12"/>
          </p:nvPr>
        </p:nvSpPr>
        <p:spPr/>
        <p:txBody>
          <a:bodyPr/>
          <a:lstStyle/>
          <a:p>
            <a:fld id="{A8AB81F3-D877-40AB-B9C6-5DBC3A20DFE8}" type="slidenum">
              <a:rPr lang="en-US" smtClean="0"/>
              <a:t>16</a:t>
            </a:fld>
            <a:endParaRPr lang="en-US"/>
          </a:p>
        </p:txBody>
      </p:sp>
      <p:sp>
        <p:nvSpPr>
          <p:cNvPr id="6" name="TextBox 5">
            <a:extLst>
              <a:ext uri="{FF2B5EF4-FFF2-40B4-BE49-F238E27FC236}">
                <a16:creationId xmlns:a16="http://schemas.microsoft.com/office/drawing/2014/main" id="{A10B965B-D34E-2A28-FA4B-0170C8CE8A2D}"/>
              </a:ext>
            </a:extLst>
          </p:cNvPr>
          <p:cNvSpPr txBox="1"/>
          <p:nvPr/>
        </p:nvSpPr>
        <p:spPr>
          <a:xfrm>
            <a:off x="1614054" y="6173875"/>
            <a:ext cx="4350328" cy="584775"/>
          </a:xfrm>
          <a:prstGeom prst="rect">
            <a:avLst/>
          </a:prstGeom>
          <a:noFill/>
        </p:spPr>
        <p:txBody>
          <a:bodyPr wrap="square" rtlCol="0">
            <a:spAutoFit/>
          </a:bodyPr>
          <a:lstStyle/>
          <a:p>
            <a:r>
              <a:rPr lang="en-US" sz="3200">
                <a:solidFill>
                  <a:srgbClr val="ED4747"/>
                </a:solidFill>
              </a:rPr>
              <a:t>(ankwong@umich.edu)</a:t>
            </a:r>
          </a:p>
        </p:txBody>
      </p:sp>
      <p:sp>
        <p:nvSpPr>
          <p:cNvPr id="7" name="TextBox 6">
            <a:extLst>
              <a:ext uri="{FF2B5EF4-FFF2-40B4-BE49-F238E27FC236}">
                <a16:creationId xmlns:a16="http://schemas.microsoft.com/office/drawing/2014/main" id="{B4A160E5-F4AA-2E87-4151-EDE902961BD1}"/>
              </a:ext>
            </a:extLst>
          </p:cNvPr>
          <p:cNvSpPr txBox="1"/>
          <p:nvPr/>
        </p:nvSpPr>
        <p:spPr>
          <a:xfrm>
            <a:off x="6415942" y="6150347"/>
            <a:ext cx="3718657" cy="584775"/>
          </a:xfrm>
          <a:prstGeom prst="rect">
            <a:avLst/>
          </a:prstGeom>
          <a:noFill/>
        </p:spPr>
        <p:txBody>
          <a:bodyPr wrap="square" rtlCol="0">
            <a:spAutoFit/>
          </a:bodyPr>
          <a:lstStyle/>
          <a:p>
            <a:r>
              <a:rPr lang="en-US" sz="3200">
                <a:solidFill>
                  <a:srgbClr val="ED4747"/>
                </a:solidFill>
              </a:rPr>
              <a:t>(hkippen@umd.edu)</a:t>
            </a:r>
          </a:p>
        </p:txBody>
      </p:sp>
      <p:pic>
        <p:nvPicPr>
          <p:cNvPr id="16" name="Frodo2" descr="See the source image">
            <a:extLst>
              <a:ext uri="{FF2B5EF4-FFF2-40B4-BE49-F238E27FC236}">
                <a16:creationId xmlns:a16="http://schemas.microsoft.com/office/drawing/2014/main" id="{A9BCCB40-72B0-CE42-5965-938DB47B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299" y="4401915"/>
            <a:ext cx="2486531" cy="1711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hammer">
            <a:extLst>
              <a:ext uri="{FF2B5EF4-FFF2-40B4-BE49-F238E27FC236}">
                <a16:creationId xmlns:a16="http://schemas.microsoft.com/office/drawing/2014/main" id="{D6084B8B-B870-8225-67E2-E8B5F2240C3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890285">
            <a:off x="10185282" y="3750356"/>
            <a:ext cx="1322254" cy="16929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5CE47BF-CD48-75E3-E380-252AC587CBD5}"/>
              </a:ext>
            </a:extLst>
          </p:cNvPr>
          <p:cNvSpPr txBox="1"/>
          <p:nvPr/>
        </p:nvSpPr>
        <p:spPr>
          <a:xfrm>
            <a:off x="4914899" y="5119047"/>
            <a:ext cx="2750128" cy="1200329"/>
          </a:xfrm>
          <a:prstGeom prst="rect">
            <a:avLst/>
          </a:prstGeom>
          <a:noFill/>
        </p:spPr>
        <p:txBody>
          <a:bodyPr wrap="square" rtlCol="0">
            <a:spAutoFit/>
          </a:bodyPr>
          <a:lstStyle/>
          <a:p>
            <a:r>
              <a:rPr lang="en-US" sz="3600">
                <a:solidFill>
                  <a:srgbClr val="ED4747"/>
                </a:solidFill>
              </a:rPr>
              <a:t>Thank You!</a:t>
            </a:r>
          </a:p>
          <a:p>
            <a:r>
              <a:rPr lang="en-US" sz="3600">
                <a:solidFill>
                  <a:srgbClr val="ED4747"/>
                </a:solidFill>
              </a:rPr>
              <a:t>Questions?</a:t>
            </a:r>
          </a:p>
        </p:txBody>
      </p:sp>
      <p:sp>
        <p:nvSpPr>
          <p:cNvPr id="22" name="TextBox 21">
            <a:extLst>
              <a:ext uri="{FF2B5EF4-FFF2-40B4-BE49-F238E27FC236}">
                <a16:creationId xmlns:a16="http://schemas.microsoft.com/office/drawing/2014/main" id="{4B39F251-A0EF-D457-053B-E1B95E8FEBE5}"/>
              </a:ext>
            </a:extLst>
          </p:cNvPr>
          <p:cNvSpPr txBox="1"/>
          <p:nvPr/>
        </p:nvSpPr>
        <p:spPr>
          <a:xfrm>
            <a:off x="1232588" y="1202006"/>
            <a:ext cx="6047509"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Can brute-force </a:t>
            </a:r>
            <a:r>
              <a:rPr lang="en-US" sz="2800" b="1" err="1">
                <a:cs typeface="Calibri"/>
              </a:rPr>
              <a:t>FrodoKEM</a:t>
            </a:r>
            <a:r>
              <a:rPr lang="en-US" sz="2800" b="1">
                <a:cs typeface="Calibri"/>
              </a:rPr>
              <a:t> session keys in </a:t>
            </a:r>
            <a:r>
              <a:rPr lang="en-US" sz="2800" b="1">
                <a:solidFill>
                  <a:srgbClr val="0085CA"/>
                </a:solidFill>
                <a:cs typeface="Calibri"/>
              </a:rPr>
              <a:t>2</a:t>
            </a:r>
            <a:r>
              <a:rPr lang="en-US" sz="2800" b="1">
                <a:cs typeface="Calibri"/>
              </a:rPr>
              <a:t> </a:t>
            </a:r>
            <a:r>
              <a:rPr lang="en-US" sz="2800" b="1">
                <a:solidFill>
                  <a:srgbClr val="0085CA"/>
                </a:solidFill>
                <a:cs typeface="Calibri"/>
              </a:rPr>
              <a:t>minutes</a:t>
            </a:r>
            <a:r>
              <a:rPr lang="en-US" sz="2800" b="1">
                <a:cs typeface="Calibri"/>
              </a:rPr>
              <a:t> on a commodity laptop</a:t>
            </a:r>
          </a:p>
        </p:txBody>
      </p:sp>
      <p:sp>
        <p:nvSpPr>
          <p:cNvPr id="10" name="TextBox 9">
            <a:extLst>
              <a:ext uri="{FF2B5EF4-FFF2-40B4-BE49-F238E27FC236}">
                <a16:creationId xmlns:a16="http://schemas.microsoft.com/office/drawing/2014/main" id="{A67AE69F-CB6C-A2A0-9B3A-F976E29E6E8D}"/>
              </a:ext>
            </a:extLst>
          </p:cNvPr>
          <p:cNvSpPr txBox="1"/>
          <p:nvPr/>
        </p:nvSpPr>
        <p:spPr>
          <a:xfrm>
            <a:off x="1236580" y="2623219"/>
            <a:ext cx="6043518"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Public key is poisoned (undetectably) </a:t>
            </a:r>
            <a:r>
              <a:rPr lang="en-US" sz="2800" b="1">
                <a:solidFill>
                  <a:srgbClr val="ED4747"/>
                </a:solidFill>
                <a:cs typeface="Calibri"/>
              </a:rPr>
              <a:t>forever</a:t>
            </a:r>
          </a:p>
        </p:txBody>
      </p:sp>
      <p:sp>
        <p:nvSpPr>
          <p:cNvPr id="23" name="TextBox 22">
            <a:extLst>
              <a:ext uri="{FF2B5EF4-FFF2-40B4-BE49-F238E27FC236}">
                <a16:creationId xmlns:a16="http://schemas.microsoft.com/office/drawing/2014/main" id="{F1B76BB8-EE2A-FBC0-EE1C-5A135BB43CFF}"/>
              </a:ext>
            </a:extLst>
          </p:cNvPr>
          <p:cNvSpPr txBox="1"/>
          <p:nvPr/>
        </p:nvSpPr>
        <p:spPr>
          <a:xfrm>
            <a:off x="1235531" y="4042279"/>
            <a:ext cx="6047509" cy="954107"/>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800" b="1">
                <a:cs typeface="Calibri"/>
              </a:rPr>
              <a:t>First </a:t>
            </a:r>
            <a:r>
              <a:rPr lang="en-US" sz="2800" b="1">
                <a:solidFill>
                  <a:srgbClr val="0085CA"/>
                </a:solidFill>
                <a:cs typeface="Calibri"/>
              </a:rPr>
              <a:t>practical</a:t>
            </a:r>
            <a:r>
              <a:rPr lang="en-US" sz="2800" b="1">
                <a:cs typeface="Calibri"/>
              </a:rPr>
              <a:t> failure boosting attack against a PQ KEM</a:t>
            </a:r>
          </a:p>
        </p:txBody>
      </p:sp>
      <p:pic>
        <p:nvPicPr>
          <p:cNvPr id="32" name="Picture 31">
            <a:extLst>
              <a:ext uri="{FF2B5EF4-FFF2-40B4-BE49-F238E27FC236}">
                <a16:creationId xmlns:a16="http://schemas.microsoft.com/office/drawing/2014/main" id="{72AA2BC2-4385-6C2D-8E8B-2DF7A6496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986" y="331358"/>
            <a:ext cx="1987156" cy="1985171"/>
          </a:xfrm>
          <a:prstGeom prst="rect">
            <a:avLst/>
          </a:prstGeom>
        </p:spPr>
      </p:pic>
      <p:pic>
        <p:nvPicPr>
          <p:cNvPr id="34" name="Picture 33">
            <a:extLst>
              <a:ext uri="{FF2B5EF4-FFF2-40B4-BE49-F238E27FC236}">
                <a16:creationId xmlns:a16="http://schemas.microsoft.com/office/drawing/2014/main" id="{21345294-BE0A-EB15-C94C-166AD03274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1247" y="2497390"/>
            <a:ext cx="1922638" cy="1282760"/>
          </a:xfrm>
          <a:prstGeom prst="rect">
            <a:avLst/>
          </a:prstGeom>
        </p:spPr>
      </p:pic>
      <p:pic>
        <p:nvPicPr>
          <p:cNvPr id="35" name="Poison Skull 2" descr="Icon&#10;&#10;Description automatically generated">
            <a:extLst>
              <a:ext uri="{FF2B5EF4-FFF2-40B4-BE49-F238E27FC236}">
                <a16:creationId xmlns:a16="http://schemas.microsoft.com/office/drawing/2014/main" id="{0BAA0888-EE91-2D8E-B23A-D50AD2D5DC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37097" y="3156121"/>
            <a:ext cx="770937" cy="736599"/>
          </a:xfrm>
          <a:prstGeom prst="rect">
            <a:avLst/>
          </a:prstGeom>
        </p:spPr>
      </p:pic>
    </p:spTree>
    <p:extLst>
      <p:ext uri="{BB962C8B-B14F-4D97-AF65-F5344CB8AC3E}">
        <p14:creationId xmlns:p14="http://schemas.microsoft.com/office/powerpoint/2010/main" val="23116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2" grpId="0" animBg="1"/>
      <p:bldP spid="1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3DA55-EEF8-82D7-4818-387DD0AC0C86}"/>
              </a:ext>
            </a:extLst>
          </p:cNvPr>
          <p:cNvSpPr>
            <a:spLocks noGrp="1"/>
          </p:cNvSpPr>
          <p:nvPr>
            <p:ph idx="1"/>
          </p:nvPr>
        </p:nvSpPr>
        <p:spPr/>
        <p:txBody>
          <a:bodyPr vert="horz" lIns="91440" tIns="45720" rIns="91440" bIns="45720" rtlCol="0" anchor="t">
            <a:normAutofit/>
          </a:bodyPr>
          <a:lstStyle/>
          <a:p>
            <a:r>
              <a:rPr lang="en-US">
                <a:cs typeface="Calibri"/>
              </a:rPr>
              <a:t>We need quantum-resistant cryptography</a:t>
            </a:r>
          </a:p>
          <a:p>
            <a:pPr lvl="1"/>
            <a:r>
              <a:rPr lang="en-US">
                <a:cs typeface="Calibri"/>
              </a:rPr>
              <a:t>It is important to quantify </a:t>
            </a:r>
            <a:r>
              <a:rPr lang="en-US" i="1">
                <a:solidFill>
                  <a:srgbClr val="0085CA"/>
                </a:solidFill>
                <a:cs typeface="Calibri"/>
              </a:rPr>
              <a:t>deployment risks</a:t>
            </a:r>
            <a:r>
              <a:rPr lang="en-US">
                <a:cs typeface="Calibri"/>
              </a:rPr>
              <a:t> prior to finalizing the standard</a:t>
            </a:r>
          </a:p>
          <a:p>
            <a:pPr lvl="1"/>
            <a:endParaRPr lang="en-US">
              <a:cs typeface="Calibri"/>
            </a:endParaRPr>
          </a:p>
          <a:p>
            <a:r>
              <a:rPr lang="en-US">
                <a:cs typeface="Calibri"/>
              </a:rPr>
              <a:t>Need to consider security</a:t>
            </a:r>
          </a:p>
          <a:p>
            <a:endParaRPr lang="en-US">
              <a:cs typeface="Calibri"/>
            </a:endParaRPr>
          </a:p>
          <a:p>
            <a:endParaRPr lang="en-US">
              <a:cs typeface="Calibri"/>
            </a:endParaRPr>
          </a:p>
          <a:p>
            <a:r>
              <a:rPr lang="en-US">
                <a:cs typeface="Calibri"/>
              </a:rPr>
              <a:t>Not enough is known about resistance to </a:t>
            </a:r>
            <a:r>
              <a:rPr lang="en-US" i="1">
                <a:solidFill>
                  <a:srgbClr val="ED4747"/>
                </a:solidFill>
                <a:cs typeface="Calibri"/>
              </a:rPr>
              <a:t>active </a:t>
            </a:r>
            <a:r>
              <a:rPr lang="en-US">
                <a:cs typeface="Calibri"/>
              </a:rPr>
              <a:t>side-channels</a:t>
            </a:r>
          </a:p>
        </p:txBody>
      </p:sp>
      <p:sp>
        <p:nvSpPr>
          <p:cNvPr id="2" name="Title 1">
            <a:extLst>
              <a:ext uri="{FF2B5EF4-FFF2-40B4-BE49-F238E27FC236}">
                <a16:creationId xmlns:a16="http://schemas.microsoft.com/office/drawing/2014/main" id="{38A9BE3C-97A0-49EB-00F1-7B21F3C2DCA2}"/>
              </a:ext>
            </a:extLst>
          </p:cNvPr>
          <p:cNvSpPr>
            <a:spLocks noGrp="1"/>
          </p:cNvSpPr>
          <p:nvPr>
            <p:ph type="title"/>
          </p:nvPr>
        </p:nvSpPr>
        <p:spPr/>
        <p:txBody>
          <a:bodyPr/>
          <a:lstStyle/>
          <a:p>
            <a:r>
              <a:rPr lang="en-US">
                <a:cs typeface="Calibri Light"/>
              </a:rPr>
              <a:t>Motivation</a:t>
            </a:r>
            <a:endParaRPr lang="en-US"/>
          </a:p>
        </p:txBody>
      </p:sp>
      <p:sp>
        <p:nvSpPr>
          <p:cNvPr id="5" name="Slide Number Placeholder 4">
            <a:extLst>
              <a:ext uri="{FF2B5EF4-FFF2-40B4-BE49-F238E27FC236}">
                <a16:creationId xmlns:a16="http://schemas.microsoft.com/office/drawing/2014/main" id="{557B7E1B-2A4B-7521-5BFD-EA6FEBD27F95}"/>
              </a:ext>
            </a:extLst>
          </p:cNvPr>
          <p:cNvSpPr>
            <a:spLocks noGrp="1"/>
          </p:cNvSpPr>
          <p:nvPr>
            <p:ph type="sldNum" sz="quarter" idx="12"/>
          </p:nvPr>
        </p:nvSpPr>
        <p:spPr/>
        <p:txBody>
          <a:bodyPr/>
          <a:lstStyle/>
          <a:p>
            <a:fld id="{A8AB81F3-D877-40AB-B9C6-5DBC3A20DFE8}" type="slidenum">
              <a:rPr lang="en-US" smtClean="0"/>
              <a:t>2</a:t>
            </a:fld>
            <a:endParaRPr lang="en-US"/>
          </a:p>
        </p:txBody>
      </p:sp>
      <p:cxnSp>
        <p:nvCxnSpPr>
          <p:cNvPr id="7" name="Straight Arrow Connector 6">
            <a:extLst>
              <a:ext uri="{FF2B5EF4-FFF2-40B4-BE49-F238E27FC236}">
                <a16:creationId xmlns:a16="http://schemas.microsoft.com/office/drawing/2014/main" id="{C1F54B60-A412-4D88-218D-45B32626990A}"/>
              </a:ext>
            </a:extLst>
          </p:cNvPr>
          <p:cNvCxnSpPr>
            <a:cxnSpLocks/>
          </p:cNvCxnSpPr>
          <p:nvPr/>
        </p:nvCxnSpPr>
        <p:spPr>
          <a:xfrm>
            <a:off x="5011850" y="3390730"/>
            <a:ext cx="660402" cy="12264"/>
          </a:xfrm>
          <a:prstGeom prst="straightConnector1">
            <a:avLst/>
          </a:prstGeom>
          <a:ln w="76200">
            <a:solidFill>
              <a:srgbClr val="0085CA"/>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Remote learning math outline">
            <a:extLst>
              <a:ext uri="{FF2B5EF4-FFF2-40B4-BE49-F238E27FC236}">
                <a16:creationId xmlns:a16="http://schemas.microsoft.com/office/drawing/2014/main" id="{1D1084C2-8623-745E-67F6-DE4B57113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6987" y="3027993"/>
            <a:ext cx="643640" cy="643640"/>
          </a:xfrm>
          <a:prstGeom prst="rect">
            <a:avLst/>
          </a:prstGeom>
        </p:spPr>
      </p:pic>
      <p:sp>
        <p:nvSpPr>
          <p:cNvPr id="12" name="TextBox 11">
            <a:extLst>
              <a:ext uri="{FF2B5EF4-FFF2-40B4-BE49-F238E27FC236}">
                <a16:creationId xmlns:a16="http://schemas.microsoft.com/office/drawing/2014/main" id="{6818FED2-0765-916E-6B46-C8C09F223675}"/>
              </a:ext>
            </a:extLst>
          </p:cNvPr>
          <p:cNvSpPr txBox="1"/>
          <p:nvPr/>
        </p:nvSpPr>
        <p:spPr>
          <a:xfrm>
            <a:off x="5672252" y="3218328"/>
            <a:ext cx="1504066" cy="369332"/>
          </a:xfrm>
          <a:prstGeom prst="rect">
            <a:avLst/>
          </a:prstGeom>
          <a:noFill/>
        </p:spPr>
        <p:txBody>
          <a:bodyPr wrap="none" rtlCol="0">
            <a:spAutoFit/>
          </a:bodyPr>
          <a:lstStyle/>
          <a:p>
            <a:r>
              <a:rPr lang="en-US" i="1">
                <a:solidFill>
                  <a:srgbClr val="0085CA"/>
                </a:solidFill>
              </a:rPr>
              <a:t>Mathematical</a:t>
            </a:r>
          </a:p>
        </p:txBody>
      </p:sp>
      <p:grpSp>
        <p:nvGrpSpPr>
          <p:cNvPr id="8" name="Group 7">
            <a:extLst>
              <a:ext uri="{FF2B5EF4-FFF2-40B4-BE49-F238E27FC236}">
                <a16:creationId xmlns:a16="http://schemas.microsoft.com/office/drawing/2014/main" id="{F971935C-127A-FC59-12F4-1B837094B8CC}"/>
              </a:ext>
            </a:extLst>
          </p:cNvPr>
          <p:cNvGrpSpPr/>
          <p:nvPr/>
        </p:nvGrpSpPr>
        <p:grpSpPr>
          <a:xfrm>
            <a:off x="5011850" y="3445929"/>
            <a:ext cx="3291999" cy="875974"/>
            <a:chOff x="5011850" y="4365965"/>
            <a:chExt cx="3291999" cy="875974"/>
          </a:xfrm>
        </p:grpSpPr>
        <p:sp>
          <p:nvSpPr>
            <p:cNvPr id="4" name="TextBox 3">
              <a:extLst>
                <a:ext uri="{FF2B5EF4-FFF2-40B4-BE49-F238E27FC236}">
                  <a16:creationId xmlns:a16="http://schemas.microsoft.com/office/drawing/2014/main" id="{15C093CE-BE34-2C74-87D6-DADCC9E29042}"/>
                </a:ext>
              </a:extLst>
            </p:cNvPr>
            <p:cNvSpPr txBox="1"/>
            <p:nvPr/>
          </p:nvSpPr>
          <p:spPr>
            <a:xfrm>
              <a:off x="5682541" y="4699451"/>
              <a:ext cx="20465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solidFill>
                    <a:srgbClr val="ED4747"/>
                  </a:solidFill>
                  <a:cs typeface="Calibri"/>
                </a:rPr>
                <a:t>Side-Channel</a:t>
              </a:r>
              <a:endParaRPr lang="en-US" sz="2000">
                <a:solidFill>
                  <a:srgbClr val="ED4747"/>
                </a:solidFill>
                <a:cs typeface="Calibri"/>
              </a:endParaRPr>
            </a:p>
          </p:txBody>
        </p:sp>
        <p:cxnSp>
          <p:nvCxnSpPr>
            <p:cNvPr id="6" name="Straight Arrow Connector 5">
              <a:extLst>
                <a:ext uri="{FF2B5EF4-FFF2-40B4-BE49-F238E27FC236}">
                  <a16:creationId xmlns:a16="http://schemas.microsoft.com/office/drawing/2014/main" id="{2507EBA4-762D-3EA0-12B1-127F683AE476}"/>
                </a:ext>
              </a:extLst>
            </p:cNvPr>
            <p:cNvCxnSpPr/>
            <p:nvPr/>
          </p:nvCxnSpPr>
          <p:spPr>
            <a:xfrm>
              <a:off x="5011850" y="4365965"/>
              <a:ext cx="642884" cy="502747"/>
            </a:xfrm>
            <a:prstGeom prst="straightConnector1">
              <a:avLst/>
            </a:prstGeom>
            <a:ln w="7620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Electrician male outline">
              <a:extLst>
                <a:ext uri="{FF2B5EF4-FFF2-40B4-BE49-F238E27FC236}">
                  <a16:creationId xmlns:a16="http://schemas.microsoft.com/office/drawing/2014/main" id="{705A5A51-8563-CB33-FC88-B13CD3AC2F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1361" y="4699451"/>
              <a:ext cx="542488" cy="542488"/>
            </a:xfrm>
            <a:prstGeom prst="rect">
              <a:avLst/>
            </a:prstGeom>
          </p:spPr>
        </p:pic>
        <p:pic>
          <p:nvPicPr>
            <p:cNvPr id="18" name="Graphic 17" descr="Stopwatch 33% outline">
              <a:extLst>
                <a:ext uri="{FF2B5EF4-FFF2-40B4-BE49-F238E27FC236}">
                  <a16:creationId xmlns:a16="http://schemas.microsoft.com/office/drawing/2014/main" id="{DE4A04E9-365C-DD3C-47AB-DBA5652524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85077" y="4685460"/>
              <a:ext cx="542488" cy="542488"/>
            </a:xfrm>
            <a:prstGeom prst="rect">
              <a:avLst/>
            </a:prstGeom>
          </p:spPr>
        </p:pic>
      </p:grpSp>
      <p:pic>
        <p:nvPicPr>
          <p:cNvPr id="1026" name="Picture 2" descr="An in-depth look at an IBM quantum computer | Popular Science">
            <a:extLst>
              <a:ext uri="{FF2B5EF4-FFF2-40B4-BE49-F238E27FC236}">
                <a16:creationId xmlns:a16="http://schemas.microsoft.com/office/drawing/2014/main" id="{5FB92C73-3091-6705-6EF1-2462214AEC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4888" y="365125"/>
            <a:ext cx="2253490" cy="16901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25907470-8731-E317-E36D-ED17A56CDEC1}"/>
              </a:ext>
            </a:extLst>
          </p:cNvPr>
          <p:cNvGrpSpPr/>
          <p:nvPr/>
        </p:nvGrpSpPr>
        <p:grpSpPr>
          <a:xfrm>
            <a:off x="2050747" y="5158601"/>
            <a:ext cx="8090506" cy="1286671"/>
            <a:chOff x="2050747" y="5158601"/>
            <a:chExt cx="8090506" cy="1286671"/>
          </a:xfrm>
        </p:grpSpPr>
        <p:pic>
          <p:nvPicPr>
            <p:cNvPr id="10" name="Picture 9">
              <a:extLst>
                <a:ext uri="{FF2B5EF4-FFF2-40B4-BE49-F238E27FC236}">
                  <a16:creationId xmlns:a16="http://schemas.microsoft.com/office/drawing/2014/main" id="{D011F5FA-535C-7ABC-4126-71DDBB5DE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2730" y="5187955"/>
              <a:ext cx="1529888" cy="1168395"/>
            </a:xfrm>
            <a:prstGeom prst="rect">
              <a:avLst/>
            </a:prstGeom>
          </p:spPr>
        </p:pic>
        <p:pic>
          <p:nvPicPr>
            <p:cNvPr id="9" name="Picture 2" descr="See the source image">
              <a:extLst>
                <a:ext uri="{FF2B5EF4-FFF2-40B4-BE49-F238E27FC236}">
                  <a16:creationId xmlns:a16="http://schemas.microsoft.com/office/drawing/2014/main" id="{043F7A7B-15F5-DC3C-1FDF-E7A3A7F4D1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0747" y="5291975"/>
              <a:ext cx="1529888" cy="10199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E5F7086-8F00-84D0-0DD2-AAFFB5C0568E}"/>
                </a:ext>
              </a:extLst>
            </p:cNvPr>
            <p:cNvGrpSpPr/>
            <p:nvPr/>
          </p:nvGrpSpPr>
          <p:grpSpPr>
            <a:xfrm>
              <a:off x="7682052" y="5158601"/>
              <a:ext cx="2459201" cy="1286671"/>
              <a:chOff x="7386135" y="5164619"/>
              <a:chExt cx="2459201" cy="1286671"/>
            </a:xfrm>
          </p:grpSpPr>
          <p:pic>
            <p:nvPicPr>
              <p:cNvPr id="17" name="Picture 16" descr="A picture containing text, electronics&#10;&#10;Description automatically generated">
                <a:extLst>
                  <a:ext uri="{FF2B5EF4-FFF2-40B4-BE49-F238E27FC236}">
                    <a16:creationId xmlns:a16="http://schemas.microsoft.com/office/drawing/2014/main" id="{EFF95E93-E9AF-B7A0-4C66-EF5DF9F45A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6135" y="5164619"/>
                <a:ext cx="2459201" cy="1286671"/>
              </a:xfrm>
              <a:prstGeom prst="rect">
                <a:avLst/>
              </a:prstGeom>
            </p:spPr>
          </p:pic>
          <p:pic>
            <p:nvPicPr>
              <p:cNvPr id="19" name="Picture 4" descr="Image result for hammer">
                <a:extLst>
                  <a:ext uri="{FF2B5EF4-FFF2-40B4-BE49-F238E27FC236}">
                    <a16:creationId xmlns:a16="http://schemas.microsoft.com/office/drawing/2014/main" id="{9E4C3511-1DA8-E9D3-96A1-FBCD57FFFAA3}"/>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6648494">
                <a:off x="8998990" y="5108397"/>
                <a:ext cx="719005" cy="92056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592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B21F-C64A-5941-BAC6-60CB1A578532}"/>
              </a:ext>
            </a:extLst>
          </p:cNvPr>
          <p:cNvSpPr>
            <a:spLocks noGrp="1"/>
          </p:cNvSpPr>
          <p:nvPr>
            <p:ph type="title"/>
          </p:nvPr>
        </p:nvSpPr>
        <p:spPr/>
        <p:txBody>
          <a:bodyPr/>
          <a:lstStyle/>
          <a:p>
            <a:r>
              <a:rPr lang="en-US">
                <a:cs typeface="Calibri Light"/>
              </a:rPr>
              <a:t>Our Contributions</a:t>
            </a:r>
            <a:endParaRPr lang="en-US"/>
          </a:p>
        </p:txBody>
      </p:sp>
      <p:sp>
        <p:nvSpPr>
          <p:cNvPr id="3" name="Content Placeholder 2">
            <a:extLst>
              <a:ext uri="{FF2B5EF4-FFF2-40B4-BE49-F238E27FC236}">
                <a16:creationId xmlns:a16="http://schemas.microsoft.com/office/drawing/2014/main" id="{FD0A2E07-7063-EE07-D229-F75101E401C1}"/>
              </a:ext>
            </a:extLst>
          </p:cNvPr>
          <p:cNvSpPr>
            <a:spLocks noGrp="1"/>
          </p:cNvSpPr>
          <p:nvPr>
            <p:ph idx="1"/>
          </p:nvPr>
        </p:nvSpPr>
        <p:spPr/>
        <p:txBody>
          <a:bodyPr vert="horz" lIns="91440" tIns="45720" rIns="91440" bIns="45720" rtlCol="0" anchor="t">
            <a:normAutofit/>
          </a:bodyPr>
          <a:lstStyle/>
          <a:p>
            <a:r>
              <a:rPr lang="en-US">
                <a:cs typeface="Calibri"/>
              </a:rPr>
              <a:t>We examine </a:t>
            </a:r>
            <a:r>
              <a:rPr lang="en-US" i="1" err="1">
                <a:solidFill>
                  <a:srgbClr val="0085CA"/>
                </a:solidFill>
                <a:cs typeface="Calibri"/>
              </a:rPr>
              <a:t>FrodoKEM</a:t>
            </a:r>
            <a:r>
              <a:rPr lang="en-US">
                <a:cs typeface="Calibri"/>
              </a:rPr>
              <a:t>, a PQ-secure Key Encapsulation Mechanism</a:t>
            </a:r>
          </a:p>
          <a:p>
            <a:r>
              <a:rPr lang="en-US">
                <a:cs typeface="Calibri"/>
              </a:rPr>
              <a:t>We quantify the vulnerability of </a:t>
            </a:r>
            <a:r>
              <a:rPr lang="en-US" err="1">
                <a:cs typeface="Calibri"/>
              </a:rPr>
              <a:t>FrodoKEM</a:t>
            </a:r>
            <a:r>
              <a:rPr lang="en-US">
                <a:cs typeface="Calibri"/>
              </a:rPr>
              <a:t> to </a:t>
            </a:r>
            <a:r>
              <a:rPr lang="en-US" i="1">
                <a:solidFill>
                  <a:srgbClr val="ED4747"/>
                </a:solidFill>
                <a:cs typeface="Calibri"/>
              </a:rPr>
              <a:t>bitflips</a:t>
            </a:r>
            <a:endParaRPr lang="en-US">
              <a:cs typeface="Calibri"/>
            </a:endParaRPr>
          </a:p>
          <a:p>
            <a:endParaRPr lang="en-US">
              <a:cs typeface="Calibri"/>
            </a:endParaRPr>
          </a:p>
          <a:p>
            <a:endParaRPr lang="en-US">
              <a:cs typeface="Calibri"/>
            </a:endParaRPr>
          </a:p>
          <a:p>
            <a:r>
              <a:rPr lang="en-US">
                <a:cs typeface="Calibri"/>
              </a:rPr>
              <a:t>Bitflips enable an </a:t>
            </a:r>
            <a:r>
              <a:rPr lang="en-US" b="1">
                <a:cs typeface="Calibri"/>
              </a:rPr>
              <a:t>end-to-end</a:t>
            </a:r>
            <a:r>
              <a:rPr lang="en-US">
                <a:cs typeface="Calibri"/>
              </a:rPr>
              <a:t> </a:t>
            </a:r>
            <a:r>
              <a:rPr lang="en-US" b="1">
                <a:cs typeface="Calibri"/>
              </a:rPr>
              <a:t>key recovery </a:t>
            </a:r>
            <a:r>
              <a:rPr lang="en-US">
                <a:cs typeface="Calibri"/>
              </a:rPr>
              <a:t>attack!</a:t>
            </a:r>
          </a:p>
          <a:p>
            <a:pPr lvl="1"/>
            <a:r>
              <a:rPr lang="en-US" i="1">
                <a:solidFill>
                  <a:srgbClr val="ED4747"/>
                </a:solidFill>
                <a:cs typeface="Calibri"/>
              </a:rPr>
              <a:t>7</a:t>
            </a:r>
            <a:r>
              <a:rPr lang="en-US">
                <a:solidFill>
                  <a:srgbClr val="ED4747"/>
                </a:solidFill>
                <a:cs typeface="Calibri"/>
              </a:rPr>
              <a:t> </a:t>
            </a:r>
            <a:r>
              <a:rPr lang="en-US">
                <a:cs typeface="Calibri"/>
              </a:rPr>
              <a:t>bits</a:t>
            </a:r>
            <a:endParaRPr lang="en-US">
              <a:ea typeface="+mn-lt"/>
              <a:cs typeface="+mn-lt"/>
            </a:endParaRPr>
          </a:p>
          <a:p>
            <a:pPr lvl="1"/>
            <a:r>
              <a:rPr lang="en-US" err="1">
                <a:ea typeface="+mn-lt"/>
                <a:cs typeface="+mn-lt"/>
              </a:rPr>
              <a:t>Bruteforce</a:t>
            </a:r>
            <a:r>
              <a:rPr lang="en-US">
                <a:ea typeface="+mn-lt"/>
                <a:cs typeface="+mn-lt"/>
              </a:rPr>
              <a:t> session keys in </a:t>
            </a:r>
            <a:r>
              <a:rPr lang="en-US" i="1">
                <a:solidFill>
                  <a:srgbClr val="ED4747"/>
                </a:solidFill>
                <a:ea typeface="+mn-lt"/>
                <a:cs typeface="+mn-lt"/>
              </a:rPr>
              <a:t>2</a:t>
            </a:r>
            <a:r>
              <a:rPr lang="en-US">
                <a:ea typeface="+mn-lt"/>
                <a:cs typeface="+mn-lt"/>
              </a:rPr>
              <a:t> minutes on a laptop*</a:t>
            </a:r>
          </a:p>
          <a:p>
            <a:pPr marL="457200" lvl="1" indent="0">
              <a:buNone/>
            </a:pPr>
            <a:r>
              <a:rPr lang="en-US">
                <a:ea typeface="+mn-lt"/>
                <a:cs typeface="+mn-lt"/>
              </a:rPr>
              <a:t> </a:t>
            </a:r>
          </a:p>
        </p:txBody>
      </p:sp>
      <p:sp>
        <p:nvSpPr>
          <p:cNvPr id="6" name="Slide Number Placeholder 5">
            <a:extLst>
              <a:ext uri="{FF2B5EF4-FFF2-40B4-BE49-F238E27FC236}">
                <a16:creationId xmlns:a16="http://schemas.microsoft.com/office/drawing/2014/main" id="{94D4FAEA-5737-DF0B-7BA4-845366056330}"/>
              </a:ext>
            </a:extLst>
          </p:cNvPr>
          <p:cNvSpPr>
            <a:spLocks noGrp="1"/>
          </p:cNvSpPr>
          <p:nvPr>
            <p:ph type="sldNum" sz="quarter" idx="12"/>
          </p:nvPr>
        </p:nvSpPr>
        <p:spPr/>
        <p:txBody>
          <a:bodyPr/>
          <a:lstStyle/>
          <a:p>
            <a:fld id="{A8AB81F3-D877-40AB-B9C6-5DBC3A20DFE8}" type="slidenum">
              <a:rPr lang="en-US" smtClean="0"/>
              <a:t>3</a:t>
            </a:fld>
            <a:endParaRPr lang="en-US"/>
          </a:p>
        </p:txBody>
      </p:sp>
      <p:pic>
        <p:nvPicPr>
          <p:cNvPr id="5" name="Picture 6" descr="A picture containing person, indoor, person&#10;&#10;Description automatically generated">
            <a:extLst>
              <a:ext uri="{FF2B5EF4-FFF2-40B4-BE49-F238E27FC236}">
                <a16:creationId xmlns:a16="http://schemas.microsoft.com/office/drawing/2014/main" id="{C923EAB9-1E3E-85CA-B9A2-D3D96CE4581A}"/>
              </a:ext>
            </a:extLst>
          </p:cNvPr>
          <p:cNvPicPr>
            <a:picLocks noChangeAspect="1"/>
          </p:cNvPicPr>
          <p:nvPr/>
        </p:nvPicPr>
        <p:blipFill rotWithShape="1">
          <a:blip r:embed="rId2"/>
          <a:srcRect l="9556" r="12628" b="-613"/>
          <a:stretch/>
        </p:blipFill>
        <p:spPr>
          <a:xfrm>
            <a:off x="9061298" y="2321644"/>
            <a:ext cx="2062422" cy="1486876"/>
          </a:xfrm>
          <a:prstGeom prst="rect">
            <a:avLst/>
          </a:prstGeom>
        </p:spPr>
      </p:pic>
      <p:sp>
        <p:nvSpPr>
          <p:cNvPr id="7" name="Footer Placeholder 6">
            <a:extLst>
              <a:ext uri="{FF2B5EF4-FFF2-40B4-BE49-F238E27FC236}">
                <a16:creationId xmlns:a16="http://schemas.microsoft.com/office/drawing/2014/main" id="{0D14B9E3-F2E7-952D-8279-CACF441F8E89}"/>
              </a:ext>
            </a:extLst>
          </p:cNvPr>
          <p:cNvSpPr>
            <a:spLocks noGrp="1"/>
          </p:cNvSpPr>
          <p:nvPr>
            <p:ph type="ftr" sz="quarter" idx="11"/>
          </p:nvPr>
        </p:nvSpPr>
        <p:spPr>
          <a:xfrm>
            <a:off x="1179990" y="6356350"/>
            <a:ext cx="8291165" cy="365125"/>
          </a:xfrm>
        </p:spPr>
        <p:txBody>
          <a:bodyPr/>
          <a:lstStyle/>
          <a:p>
            <a:r>
              <a:rPr lang="en-US" sz="2400"/>
              <a:t>*</a:t>
            </a:r>
            <a:r>
              <a:rPr lang="en-US" sz="2800"/>
              <a:t>with</a:t>
            </a:r>
            <a:r>
              <a:rPr lang="en-US" sz="2400"/>
              <a:t> </a:t>
            </a:r>
            <a:r>
              <a:rPr lang="en-US" sz="2400" i="1"/>
              <a:t>237,806</a:t>
            </a:r>
            <a:r>
              <a:rPr lang="en-US" sz="2400"/>
              <a:t> core hours of preprocessing - </a:t>
            </a:r>
            <a:r>
              <a:rPr lang="en-US" sz="2400" b="1"/>
              <a:t>$8,584.79</a:t>
            </a:r>
            <a:r>
              <a:rPr lang="en-US" sz="2400"/>
              <a:t> on EC2</a:t>
            </a:r>
          </a:p>
        </p:txBody>
      </p:sp>
      <p:sp>
        <p:nvSpPr>
          <p:cNvPr id="8" name="Frodo(PKE)">
            <a:extLst>
              <a:ext uri="{FF2B5EF4-FFF2-40B4-BE49-F238E27FC236}">
                <a16:creationId xmlns:a16="http://schemas.microsoft.com/office/drawing/2014/main" id="{A9317D4E-B40A-34F8-B382-E9874AA1E253}"/>
              </a:ext>
            </a:extLst>
          </p:cNvPr>
          <p:cNvSpPr txBox="1"/>
          <p:nvPr/>
        </p:nvSpPr>
        <p:spPr>
          <a:xfrm>
            <a:off x="2720846" y="5396611"/>
            <a:ext cx="6750309"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pPr algn="ctr"/>
            <a:r>
              <a:rPr lang="en-US" sz="2400" b="1"/>
              <a:t>First </a:t>
            </a:r>
            <a:r>
              <a:rPr lang="en-US" sz="2400" b="1">
                <a:solidFill>
                  <a:srgbClr val="0085CA"/>
                </a:solidFill>
              </a:rPr>
              <a:t>practical</a:t>
            </a:r>
            <a:r>
              <a:rPr lang="en-US" sz="2400" b="1"/>
              <a:t> failure boosting attack on a PQ KEM</a:t>
            </a:r>
          </a:p>
        </p:txBody>
      </p:sp>
    </p:spTree>
    <p:extLst>
      <p:ext uri="{BB962C8B-B14F-4D97-AF65-F5344CB8AC3E}">
        <p14:creationId xmlns:p14="http://schemas.microsoft.com/office/powerpoint/2010/main" val="41738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0CF2-86D6-5A37-23E2-5752715C628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6127CEC9-D276-44F1-5F0E-29496A6C2E55}"/>
              </a:ext>
            </a:extLst>
          </p:cNvPr>
          <p:cNvSpPr>
            <a:spLocks noGrp="1"/>
          </p:cNvSpPr>
          <p:nvPr>
            <p:ph idx="1"/>
          </p:nvPr>
        </p:nvSpPr>
        <p:spPr/>
        <p:txBody>
          <a:bodyPr/>
          <a:lstStyle/>
          <a:p>
            <a:r>
              <a:rPr lang="en-US" b="1"/>
              <a:t>Cryptanalysis</a:t>
            </a:r>
          </a:p>
          <a:p>
            <a:pPr lvl="1"/>
            <a:r>
              <a:rPr lang="en-US" b="1"/>
              <a:t>Operation of a KEM</a:t>
            </a:r>
          </a:p>
          <a:p>
            <a:pPr lvl="1"/>
            <a:r>
              <a:rPr lang="en-US" b="1"/>
              <a:t>How bitflips break </a:t>
            </a:r>
            <a:r>
              <a:rPr lang="en-US" b="1" err="1"/>
              <a:t>FrodoKEM</a:t>
            </a:r>
            <a:endParaRPr lang="en-US" b="1"/>
          </a:p>
          <a:p>
            <a:r>
              <a:rPr lang="en-US">
                <a:solidFill>
                  <a:schemeClr val="bg2">
                    <a:lumMod val="90000"/>
                  </a:schemeClr>
                </a:solidFill>
              </a:rPr>
              <a:t>Flipping Bits</a:t>
            </a:r>
          </a:p>
          <a:p>
            <a:pPr lvl="1"/>
            <a:r>
              <a:rPr lang="en-US">
                <a:solidFill>
                  <a:schemeClr val="bg2">
                    <a:lumMod val="90000"/>
                  </a:schemeClr>
                </a:solidFill>
              </a:rPr>
              <a:t>What </a:t>
            </a:r>
            <a:r>
              <a:rPr lang="en-US" err="1">
                <a:solidFill>
                  <a:schemeClr val="bg2">
                    <a:lumMod val="90000"/>
                  </a:schemeClr>
                </a:solidFill>
              </a:rPr>
              <a:t>Rowhammer</a:t>
            </a:r>
            <a:r>
              <a:rPr lang="en-US">
                <a:solidFill>
                  <a:schemeClr val="bg2">
                    <a:lumMod val="90000"/>
                  </a:schemeClr>
                </a:solidFill>
              </a:rPr>
              <a:t> is</a:t>
            </a:r>
          </a:p>
          <a:p>
            <a:pPr lvl="1"/>
            <a:r>
              <a:rPr lang="en-US">
                <a:solidFill>
                  <a:schemeClr val="bg2">
                    <a:lumMod val="90000"/>
                  </a:schemeClr>
                </a:solidFill>
              </a:rPr>
              <a:t>How to flip the correct bits</a:t>
            </a:r>
          </a:p>
        </p:txBody>
      </p:sp>
      <p:sp>
        <p:nvSpPr>
          <p:cNvPr id="4" name="Slide Number Placeholder 3">
            <a:extLst>
              <a:ext uri="{FF2B5EF4-FFF2-40B4-BE49-F238E27FC236}">
                <a16:creationId xmlns:a16="http://schemas.microsoft.com/office/drawing/2014/main" id="{CC812058-D951-F9D8-C935-E5B229083760}"/>
              </a:ext>
            </a:extLst>
          </p:cNvPr>
          <p:cNvSpPr>
            <a:spLocks noGrp="1"/>
          </p:cNvSpPr>
          <p:nvPr>
            <p:ph type="sldNum" sz="quarter" idx="12"/>
          </p:nvPr>
        </p:nvSpPr>
        <p:spPr/>
        <p:txBody>
          <a:bodyPr/>
          <a:lstStyle/>
          <a:p>
            <a:fld id="{A8AB81F3-D877-40AB-B9C6-5DBC3A20DFE8}" type="slidenum">
              <a:rPr lang="en-US" smtClean="0"/>
              <a:t>4</a:t>
            </a:fld>
            <a:endParaRPr lang="en-US"/>
          </a:p>
        </p:txBody>
      </p:sp>
      <p:pic>
        <p:nvPicPr>
          <p:cNvPr id="2050" name="Picture 2" descr="Army of Thieves' review: On Netflix, a safe bet for fans of breezy heist  films - Chicago Sun-Times">
            <a:extLst>
              <a:ext uri="{FF2B5EF4-FFF2-40B4-BE49-F238E27FC236}">
                <a16:creationId xmlns:a16="http://schemas.microsoft.com/office/drawing/2014/main" id="{31FBAB2B-D1B2-FFE6-15B5-D1428A80B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958" y="1258600"/>
            <a:ext cx="3293283" cy="1879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electronics, orange&#10;&#10;Description automatically generated">
            <a:extLst>
              <a:ext uri="{FF2B5EF4-FFF2-40B4-BE49-F238E27FC236}">
                <a16:creationId xmlns:a16="http://schemas.microsoft.com/office/drawing/2014/main" id="{73327401-6A6A-2C2C-3FC6-44261D9DC5D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963958" y="3317875"/>
            <a:ext cx="3293283" cy="2519362"/>
          </a:xfrm>
          <a:prstGeom prst="rect">
            <a:avLst/>
          </a:prstGeom>
        </p:spPr>
      </p:pic>
    </p:spTree>
    <p:extLst>
      <p:ext uri="{BB962C8B-B14F-4D97-AF65-F5344CB8AC3E}">
        <p14:creationId xmlns:p14="http://schemas.microsoft.com/office/powerpoint/2010/main" val="278437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2376147" y="4459938"/>
                <a:ext cx="198464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2376147" y="4459938"/>
                <a:ext cx="1984646" cy="369332"/>
              </a:xfrm>
              <a:prstGeom prst="rect">
                <a:avLst/>
              </a:prstGeom>
              <a:blipFill>
                <a:blip r:embed="rId2"/>
                <a:stretch>
                  <a:fillRect l="-3385" r="-5231" b="-35000"/>
                </a:stretch>
              </a:blipFill>
            </p:spPr>
            <p:txBody>
              <a:bodyPr/>
              <a:lstStyle/>
              <a:p>
                <a:r>
                  <a:rPr lang="en-US">
                    <a:noFill/>
                  </a:rPr>
                  <a:t> </a:t>
                </a:r>
              </a:p>
            </p:txBody>
          </p:sp>
        </mc:Fallback>
      </mc:AlternateContent>
      <p:grpSp>
        <p:nvGrpSpPr>
          <p:cNvPr id="42" name="Sealed Envelope 3">
            <a:extLst>
              <a:ext uri="{FF2B5EF4-FFF2-40B4-BE49-F238E27FC236}">
                <a16:creationId xmlns:a16="http://schemas.microsoft.com/office/drawing/2014/main" id="{44FBA14E-0892-26B3-23D4-AA3D41688C6F}"/>
              </a:ext>
            </a:extLst>
          </p:cNvPr>
          <p:cNvGrpSpPr/>
          <p:nvPr/>
        </p:nvGrpSpPr>
        <p:grpSpPr>
          <a:xfrm>
            <a:off x="3588781" y="4324564"/>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6311" y="3573006"/>
            <a:ext cx="484632" cy="484632"/>
          </a:xfrm>
          <a:prstGeom prst="rect">
            <a:avLst/>
          </a:prstGeom>
        </p:spPr>
      </p:pic>
      <p:pic>
        <p:nvPicPr>
          <p:cNvPr id="11" name="Origami Bird 2" descr="Origami with solid fill">
            <a:extLst>
              <a:ext uri="{FF2B5EF4-FFF2-40B4-BE49-F238E27FC236}">
                <a16:creationId xmlns:a16="http://schemas.microsoft.com/office/drawing/2014/main" id="{93D5008E-578B-C6D7-20FB-C4FBE83EC2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688702" y="4393304"/>
            <a:ext cx="484632" cy="484632"/>
          </a:xfrm>
          <a:prstGeom prst="rect">
            <a:avLst/>
          </a:prstGeom>
        </p:spPr>
      </p:pic>
      <p:pic>
        <p:nvPicPr>
          <p:cNvPr id="41" name="dec msg skull" descr="Skull with solid fill">
            <a:extLst>
              <a:ext uri="{FF2B5EF4-FFF2-40B4-BE49-F238E27FC236}">
                <a16:creationId xmlns:a16="http://schemas.microsoft.com/office/drawing/2014/main" id="{7ABC9BD8-CB96-6460-9561-C6598D11A6F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741882" y="4330005"/>
            <a:ext cx="274320" cy="274320"/>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637076" y="4257198"/>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42232" y="4319196"/>
            <a:ext cx="274320" cy="274320"/>
          </a:xfrm>
          <a:prstGeom prst="rect">
            <a:avLst/>
          </a:prstGeom>
        </p:spPr>
      </p:pic>
      <p:grpSp>
        <p:nvGrpSpPr>
          <p:cNvPr id="2055" name="Key in envelope">
            <a:extLst>
              <a:ext uri="{FF2B5EF4-FFF2-40B4-BE49-F238E27FC236}">
                <a16:creationId xmlns:a16="http://schemas.microsoft.com/office/drawing/2014/main" id="{A2062471-9AD9-1CC7-EFA2-9BF3E18B71AA}"/>
              </a:ext>
            </a:extLst>
          </p:cNvPr>
          <p:cNvGrpSpPr/>
          <p:nvPr/>
        </p:nvGrpSpPr>
        <p:grpSpPr>
          <a:xfrm>
            <a:off x="8862388" y="3459124"/>
            <a:ext cx="487518" cy="547174"/>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37228" y="2854476"/>
              <a:ext cx="327800" cy="327800"/>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Hybrid Encryption</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5</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6">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6196" y="2738509"/>
                <a:ext cx="13854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6196" y="2738509"/>
                <a:ext cx="1385444" cy="369332"/>
              </a:xfrm>
              <a:prstGeom prst="rect">
                <a:avLst/>
              </a:prstGeom>
              <a:blipFill>
                <a:blip r:embed="rId18"/>
                <a:stretch>
                  <a:fillRect l="-7048" r="-7930"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50678" y="3636675"/>
                <a:ext cx="19878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50678" y="3636675"/>
                <a:ext cx="1987852" cy="369332"/>
              </a:xfrm>
              <a:prstGeom prst="rect">
                <a:avLst/>
              </a:prstGeom>
              <a:blipFill>
                <a:blip r:embed="rId19"/>
                <a:stretch>
                  <a:fillRect l="-3374" r="-4908"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881841" y="2680859"/>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a:stCxn id="4" idx="1"/>
          </p:cNvCxnSpPr>
          <p:nvPr/>
        </p:nvCxnSpPr>
        <p:spPr>
          <a:xfrm flipH="1">
            <a:off x="3703856" y="2923175"/>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2656" y="2534023"/>
            <a:ext cx="508622" cy="776738"/>
            <a:chOff x="2704244" y="2505013"/>
            <a:chExt cx="508622" cy="776738"/>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28234" y="2505013"/>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04244" y="2881641"/>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41285" y="4386448"/>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a:off x="9101974" y="3075358"/>
            <a:ext cx="0" cy="35364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a:off x="2128516" y="4634068"/>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7" name="Origami Bird 2" descr="Origami with solid fill">
            <a:extLst>
              <a:ext uri="{FF2B5EF4-FFF2-40B4-BE49-F238E27FC236}">
                <a16:creationId xmlns:a16="http://schemas.microsoft.com/office/drawing/2014/main" id="{C6957E8D-7F46-6E75-0988-9469FC2DFB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83747" y="4127042"/>
            <a:ext cx="484632" cy="484632"/>
          </a:xfrm>
          <a:prstGeom prst="rect">
            <a:avLst/>
          </a:prstGeom>
        </p:spPr>
      </p:pic>
      <p:grpSp>
        <p:nvGrpSpPr>
          <p:cNvPr id="17" name="pk">
            <a:extLst>
              <a:ext uri="{FF2B5EF4-FFF2-40B4-BE49-F238E27FC236}">
                <a16:creationId xmlns:a16="http://schemas.microsoft.com/office/drawing/2014/main" id="{5D8462E6-ACBF-A788-09CD-D3E7F89575C9}"/>
              </a:ext>
            </a:extLst>
          </p:cNvPr>
          <p:cNvGrpSpPr/>
          <p:nvPr/>
        </p:nvGrpSpPr>
        <p:grpSpPr>
          <a:xfrm>
            <a:off x="3209722" y="2561356"/>
            <a:ext cx="484632" cy="757552"/>
            <a:chOff x="1222173" y="2469892"/>
            <a:chExt cx="484632" cy="757552"/>
          </a:xfrm>
        </p:grpSpPr>
        <p:sp>
          <p:nvSpPr>
            <p:cNvPr id="33" name="TextBox 32">
              <a:extLst>
                <a:ext uri="{FF2B5EF4-FFF2-40B4-BE49-F238E27FC236}">
                  <a16:creationId xmlns:a16="http://schemas.microsoft.com/office/drawing/2014/main" id="{3E0B23B5-FB4B-E27B-B871-C2806997B10A}"/>
                </a:ext>
              </a:extLst>
            </p:cNvPr>
            <p:cNvSpPr txBox="1"/>
            <p:nvPr/>
          </p:nvSpPr>
          <p:spPr>
            <a:xfrm>
              <a:off x="1247396" y="2827334"/>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Graphic 8" descr="Unlock outline">
              <a:extLst>
                <a:ext uri="{FF2B5EF4-FFF2-40B4-BE49-F238E27FC236}">
                  <a16:creationId xmlns:a16="http://schemas.microsoft.com/office/drawing/2014/main" id="{4351FBF2-E0DB-B773-FD9B-478873F84F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2173" y="2469892"/>
              <a:ext cx="484632" cy="484630"/>
            </a:xfrm>
            <a:prstGeom prst="rect">
              <a:avLst/>
            </a:prstGeom>
          </p:spPr>
        </p:pic>
      </p:grpSp>
      <p:grpSp>
        <p:nvGrpSpPr>
          <p:cNvPr id="2059" name="to Enc">
            <a:extLst>
              <a:ext uri="{FF2B5EF4-FFF2-40B4-BE49-F238E27FC236}">
                <a16:creationId xmlns:a16="http://schemas.microsoft.com/office/drawing/2014/main" id="{7C3A66C6-1AE3-B753-F78D-7FAD6108DE17}"/>
              </a:ext>
            </a:extLst>
          </p:cNvPr>
          <p:cNvGrpSpPr/>
          <p:nvPr/>
        </p:nvGrpSpPr>
        <p:grpSpPr>
          <a:xfrm>
            <a:off x="4350954" y="3280337"/>
            <a:ext cx="3199724" cy="539519"/>
            <a:chOff x="3532208" y="3280337"/>
            <a:chExt cx="3199724" cy="539519"/>
          </a:xfrm>
        </p:grpSpPr>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Graphic 2057" descr="Unlock outline">
              <a:extLst>
                <a:ext uri="{FF2B5EF4-FFF2-40B4-BE49-F238E27FC236}">
                  <a16:creationId xmlns:a16="http://schemas.microsoft.com/office/drawing/2014/main" id="{88DACDB9-072C-26CC-1F5A-A6B2129642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865001" y="3280337"/>
              <a:ext cx="484632" cy="484632"/>
            </a:xfrm>
            <a:prstGeom prst="rect">
              <a:avLst/>
            </a:prstGeom>
          </p:spPr>
        </p:pic>
      </p:grpSp>
      <p:sp>
        <p:nvSpPr>
          <p:cNvPr id="43" name="Frodo(PKE)">
            <a:extLst>
              <a:ext uri="{FF2B5EF4-FFF2-40B4-BE49-F238E27FC236}">
                <a16:creationId xmlns:a16="http://schemas.microsoft.com/office/drawing/2014/main" id="{82352931-654B-CDCD-E431-072ABDE6971A}"/>
              </a:ext>
            </a:extLst>
          </p:cNvPr>
          <p:cNvSpPr txBox="1"/>
          <p:nvPr/>
        </p:nvSpPr>
        <p:spPr>
          <a:xfrm>
            <a:off x="2983337" y="5404306"/>
            <a:ext cx="5934958"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400" b="1"/>
              <a:t>Frodo(PKE) </a:t>
            </a:r>
            <a:r>
              <a:rPr lang="en-US" sz="2400" b="1">
                <a:solidFill>
                  <a:srgbClr val="ED4747"/>
                </a:solidFill>
              </a:rPr>
              <a:t>vulnerable</a:t>
            </a:r>
            <a:r>
              <a:rPr lang="en-US" sz="2400" b="1"/>
              <a:t> to ciphertext mauling!</a:t>
            </a:r>
          </a:p>
        </p:txBody>
      </p:sp>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53621" y="4398339"/>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1339984" y="4634068"/>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grpSp>
        <p:nvGrpSpPr>
          <p:cNvPr id="30" name="Sealed Envelope 2">
            <a:extLst>
              <a:ext uri="{FF2B5EF4-FFF2-40B4-BE49-F238E27FC236}">
                <a16:creationId xmlns:a16="http://schemas.microsoft.com/office/drawing/2014/main" id="{87626288-0699-96C9-131F-24EAA5BCC88E}"/>
              </a:ext>
            </a:extLst>
          </p:cNvPr>
          <p:cNvGrpSpPr/>
          <p:nvPr/>
        </p:nvGrpSpPr>
        <p:grpSpPr>
          <a:xfrm>
            <a:off x="5606023" y="4075811"/>
            <a:ext cx="640080" cy="686968"/>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2198" y="4346528"/>
              <a:ext cx="307601" cy="307601"/>
            </a:xfrm>
            <a:prstGeom prst="rect">
              <a:avLst/>
            </a:prstGeom>
          </p:spPr>
        </p:pic>
      </p:grpSp>
      <p:pic>
        <p:nvPicPr>
          <p:cNvPr id="32" name="Big Skull" descr="Skull with solid fill">
            <a:extLst>
              <a:ext uri="{FF2B5EF4-FFF2-40B4-BE49-F238E27FC236}">
                <a16:creationId xmlns:a16="http://schemas.microsoft.com/office/drawing/2014/main" id="{929D2AEB-DBEC-1B5C-F0F5-55284408359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49346" y="4391752"/>
            <a:ext cx="484632" cy="484632"/>
          </a:xfrm>
          <a:prstGeom prst="rect">
            <a:avLst/>
          </a:prstGeom>
        </p:spPr>
      </p:pic>
      <p:grpSp>
        <p:nvGrpSpPr>
          <p:cNvPr id="36" name="Sealed Envelope 1">
            <a:extLst>
              <a:ext uri="{FF2B5EF4-FFF2-40B4-BE49-F238E27FC236}">
                <a16:creationId xmlns:a16="http://schemas.microsoft.com/office/drawing/2014/main" id="{F289BF82-C941-0E8D-3A9B-1D836F116EF7}"/>
              </a:ext>
            </a:extLst>
          </p:cNvPr>
          <p:cNvGrpSpPr/>
          <p:nvPr/>
        </p:nvGrpSpPr>
        <p:grpSpPr>
          <a:xfrm>
            <a:off x="8788856" y="3500327"/>
            <a:ext cx="642609" cy="642609"/>
            <a:chOff x="4825265" y="4281661"/>
            <a:chExt cx="417525" cy="417525"/>
          </a:xfrm>
        </p:grpSpPr>
        <p:pic>
          <p:nvPicPr>
            <p:cNvPr id="37" name="Graphic 36" descr="Envelope outline">
              <a:extLst>
                <a:ext uri="{FF2B5EF4-FFF2-40B4-BE49-F238E27FC236}">
                  <a16:creationId xmlns:a16="http://schemas.microsoft.com/office/drawing/2014/main" id="{128B2A32-D010-A85A-0611-C8888E09F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265" y="4281661"/>
              <a:ext cx="417525" cy="417525"/>
            </a:xfrm>
            <a:prstGeom prst="rect">
              <a:avLst/>
            </a:prstGeom>
          </p:spPr>
        </p:pic>
        <p:pic>
          <p:nvPicPr>
            <p:cNvPr id="39" name="Graphic 38" descr="Lock with solid fill">
              <a:extLst>
                <a:ext uri="{FF2B5EF4-FFF2-40B4-BE49-F238E27FC236}">
                  <a16:creationId xmlns:a16="http://schemas.microsoft.com/office/drawing/2014/main" id="{D10FD410-9314-A705-72A6-6FD1EA5B7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2197" y="4346530"/>
              <a:ext cx="307601" cy="307601"/>
            </a:xfrm>
            <a:prstGeom prst="rect">
              <a:avLst/>
            </a:prstGeom>
          </p:spPr>
        </p:pic>
      </p:grpSp>
      <p:pic>
        <p:nvPicPr>
          <p:cNvPr id="38" name="Saruman">
            <a:extLst>
              <a:ext uri="{FF2B5EF4-FFF2-40B4-BE49-F238E27FC236}">
                <a16:creationId xmlns:a16="http://schemas.microsoft.com/office/drawing/2014/main" id="{A5531075-E7BA-C3B4-FC09-B335181C94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29126" y="3632412"/>
            <a:ext cx="1773936" cy="103941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8ED596-280A-BE48-3E9E-3A62C66B2B6D}"/>
                  </a:ext>
                </a:extLst>
              </p:cNvPr>
              <p:cNvSpPr txBox="1"/>
              <p:nvPr/>
            </p:nvSpPr>
            <p:spPr>
              <a:xfrm>
                <a:off x="9439344" y="2725985"/>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solidFill>
                    <a:srgbClr val="ED4747"/>
                  </a:solidFill>
                </a:endParaRPr>
              </a:p>
            </p:txBody>
          </p:sp>
        </mc:Choice>
        <mc:Fallback xmlns="">
          <p:sp>
            <p:nvSpPr>
              <p:cNvPr id="8" name="TextBox 7">
                <a:extLst>
                  <a:ext uri="{FF2B5EF4-FFF2-40B4-BE49-F238E27FC236}">
                    <a16:creationId xmlns:a16="http://schemas.microsoft.com/office/drawing/2014/main" id="{EE8ED596-280A-BE48-3E9E-3A62C66B2B6D}"/>
                  </a:ext>
                </a:extLst>
              </p:cNvPr>
              <p:cNvSpPr txBox="1">
                <a:spLocks noRot="1" noChangeAspect="1" noMove="1" noResize="1" noEditPoints="1" noAdjustHandles="1" noChangeArrowheads="1" noChangeShapeType="1" noTextEdit="1"/>
              </p:cNvSpPr>
              <p:nvPr/>
            </p:nvSpPr>
            <p:spPr>
              <a:xfrm>
                <a:off x="9439344" y="2725985"/>
                <a:ext cx="649217" cy="369332"/>
              </a:xfrm>
              <a:prstGeom prst="rect">
                <a:avLst/>
              </a:prstGeom>
              <a:blipFill>
                <a:blip r:embed="rId25"/>
                <a:stretch>
                  <a:fillRect l="-10280" r="-10280" b="-6557"/>
                </a:stretch>
              </a:blipFill>
            </p:spPr>
            <p:txBody>
              <a:bodyPr/>
              <a:lstStyle/>
              <a:p>
                <a:r>
                  <a:rPr lang="en-US">
                    <a:noFill/>
                  </a:rPr>
                  <a:t> </a:t>
                </a:r>
              </a:p>
            </p:txBody>
          </p:sp>
        </mc:Fallback>
      </mc:AlternateContent>
    </p:spTree>
    <p:extLst>
      <p:ext uri="{BB962C8B-B14F-4D97-AF65-F5344CB8AC3E}">
        <p14:creationId xmlns:p14="http://schemas.microsoft.com/office/powerpoint/2010/main" val="68884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05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068"/>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067" grpId="0" animBg="1"/>
      <p:bldP spid="4" grpId="0"/>
      <p:bldP spid="5" grpId="0"/>
      <p:bldP spid="4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2"/>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3"/>
                <a:stretch>
                  <a:fillRect l="-3106" r="-3313" b="-35000"/>
                </a:stretch>
              </a:blipFill>
            </p:spPr>
            <p:txBody>
              <a:bodyPr/>
              <a:lstStyle/>
              <a:p>
                <a:r>
                  <a:rPr lang="en-US">
                    <a:noFill/>
                  </a:rPr>
                  <a:t> </a:t>
                </a:r>
              </a:p>
            </p:txBody>
          </p:sp>
        </mc:Fallback>
      </mc:AlternateContent>
      <p:pic>
        <p:nvPicPr>
          <p:cNvPr id="2108" name="Origami Bird 3" descr="Origami with solid fill" hidden="1">
            <a:extLst>
              <a:ext uri="{FF2B5EF4-FFF2-40B4-BE49-F238E27FC236}">
                <a16:creationId xmlns:a16="http://schemas.microsoft.com/office/drawing/2014/main" id="{8A98A1DC-D751-C15C-57ED-EDE3E940F5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84870" y="5526153"/>
            <a:ext cx="484632" cy="484632"/>
          </a:xfrm>
          <a:prstGeom prst="rect">
            <a:avLst/>
          </a:prstGeom>
        </p:spPr>
      </p:pic>
      <p:sp>
        <p:nvSpPr>
          <p:cNvPr id="2048" name="Empty Envelope 2">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a:extLst>
              <a:ext uri="{FF2B5EF4-FFF2-40B4-BE49-F238E27FC236}">
                <a16:creationId xmlns:a16="http://schemas.microsoft.com/office/drawing/2014/main" id="{851BEAC4-C8D6-285C-FB4B-A89FFE4B2C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8612" y="5486748"/>
            <a:ext cx="274320" cy="274320"/>
          </a:xfrm>
          <a:prstGeom prst="rect">
            <a:avLst/>
          </a:prstGeom>
        </p:spPr>
      </p:pic>
      <p:grpSp>
        <p:nvGrpSpPr>
          <p:cNvPr id="36" name="Sealed Envelope 1">
            <a:extLst>
              <a:ext uri="{FF2B5EF4-FFF2-40B4-BE49-F238E27FC236}">
                <a16:creationId xmlns:a16="http://schemas.microsoft.com/office/drawing/2014/main" id="{F289BF82-C941-0E8D-3A9B-1D836F116EF7}"/>
              </a:ext>
            </a:extLst>
          </p:cNvPr>
          <p:cNvGrpSpPr/>
          <p:nvPr/>
        </p:nvGrpSpPr>
        <p:grpSpPr>
          <a:xfrm>
            <a:off x="9727067" y="3499816"/>
            <a:ext cx="640080" cy="640080"/>
            <a:chOff x="4825265" y="4281661"/>
            <a:chExt cx="417525" cy="417525"/>
          </a:xfrm>
        </p:grpSpPr>
        <p:pic>
          <p:nvPicPr>
            <p:cNvPr id="37" name="Graphic 36" descr="Envelope outline">
              <a:extLst>
                <a:ext uri="{FF2B5EF4-FFF2-40B4-BE49-F238E27FC236}">
                  <a16:creationId xmlns:a16="http://schemas.microsoft.com/office/drawing/2014/main" id="{128B2A32-D010-A85A-0611-C8888E09F9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39" name="Graphic 38" descr="Lock with solid fill">
              <a:extLst>
                <a:ext uri="{FF2B5EF4-FFF2-40B4-BE49-F238E27FC236}">
                  <a16:creationId xmlns:a16="http://schemas.microsoft.com/office/drawing/2014/main" id="{D10FD410-9314-A705-72A6-6FD1EA5B7B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grpSp>
        <p:nvGrpSpPr>
          <p:cNvPr id="46" name="Sealed Envelope 4" hidden="1">
            <a:extLst>
              <a:ext uri="{FF2B5EF4-FFF2-40B4-BE49-F238E27FC236}">
                <a16:creationId xmlns:a16="http://schemas.microsoft.com/office/drawing/2014/main" id="{3DA7CB10-2FD5-93B3-71DA-EF6681E9E343}"/>
              </a:ext>
            </a:extLst>
          </p:cNvPr>
          <p:cNvGrpSpPr/>
          <p:nvPr/>
        </p:nvGrpSpPr>
        <p:grpSpPr>
          <a:xfrm>
            <a:off x="2202390" y="5534864"/>
            <a:ext cx="417525" cy="417525"/>
            <a:chOff x="4825265" y="4281661"/>
            <a:chExt cx="417525" cy="417525"/>
          </a:xfrm>
        </p:grpSpPr>
        <p:pic>
          <p:nvPicPr>
            <p:cNvPr id="47" name="Graphic 46" descr="Envelope outline">
              <a:extLst>
                <a:ext uri="{FF2B5EF4-FFF2-40B4-BE49-F238E27FC236}">
                  <a16:creationId xmlns:a16="http://schemas.microsoft.com/office/drawing/2014/main" id="{72A1779B-21ED-0BE7-CD18-B76B0BAA3F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48" name="Graphic 47" descr="Lock with solid fill">
              <a:extLst>
                <a:ext uri="{FF2B5EF4-FFF2-40B4-BE49-F238E27FC236}">
                  <a16:creationId xmlns:a16="http://schemas.microsoft.com/office/drawing/2014/main" id="{C4A83E68-C7D5-C8D8-D120-EB853FE1F0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grpSp>
        <p:nvGrpSpPr>
          <p:cNvPr id="42" name="Sealed Envelope 3">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62364" y="3541783"/>
            <a:ext cx="484632" cy="484632"/>
          </a:xfrm>
          <a:prstGeom prst="rect">
            <a:avLst/>
          </a:prstGeom>
        </p:spPr>
      </p:pic>
      <p:pic>
        <p:nvPicPr>
          <p:cNvPr id="11" name="Origami Bird 2" descr="Origami with solid fill" hidden="1">
            <a:extLst>
              <a:ext uri="{FF2B5EF4-FFF2-40B4-BE49-F238E27FC236}">
                <a16:creationId xmlns:a16="http://schemas.microsoft.com/office/drawing/2014/main" id="{93D5008E-578B-C6D7-20FB-C4FBE83EC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82058" y="4386714"/>
            <a:ext cx="484632" cy="484632"/>
          </a:xfrm>
          <a:prstGeom prst="rect">
            <a:avLst/>
          </a:prstGeom>
        </p:spPr>
      </p:pic>
      <p:pic>
        <p:nvPicPr>
          <p:cNvPr id="41" name="dec msg skull" descr="Skull with solid fill" hidden="1">
            <a:extLst>
              <a:ext uri="{FF2B5EF4-FFF2-40B4-BE49-F238E27FC236}">
                <a16:creationId xmlns:a16="http://schemas.microsoft.com/office/drawing/2014/main" id="{7ABC9BD8-CB96-6460-9561-C6598D11A6F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64645" y="4337987"/>
            <a:ext cx="274320" cy="274320"/>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4645" y="4335748"/>
            <a:ext cx="274320" cy="274320"/>
          </a:xfrm>
          <a:prstGeom prst="rect">
            <a:avLst/>
          </a:prstGeom>
        </p:spPr>
      </p:pic>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Key Encapsulation Mechanism</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6</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7">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9"/>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2"/>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7" name="Origami Bird 1" descr="Origami with solid fill" hidden="1">
            <a:extLst>
              <a:ext uri="{FF2B5EF4-FFF2-40B4-BE49-F238E27FC236}">
                <a16:creationId xmlns:a16="http://schemas.microsoft.com/office/drawing/2014/main" id="{C6957E8D-7F46-6E75-0988-9469FC2DF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81701" y="4125436"/>
            <a:ext cx="484632" cy="484632"/>
          </a:xfrm>
          <a:prstGeom prst="rect">
            <a:avLst/>
          </a:prstGeom>
        </p:spPr>
      </p:pic>
      <p:grpSp>
        <p:nvGrpSpPr>
          <p:cNvPr id="17" name="pk">
            <a:extLst>
              <a:ext uri="{FF2B5EF4-FFF2-40B4-BE49-F238E27FC236}">
                <a16:creationId xmlns:a16="http://schemas.microsoft.com/office/drawing/2014/main" id="{5D8462E6-ACBF-A788-09CD-D3E7F89575C9}"/>
              </a:ext>
            </a:extLst>
          </p:cNvPr>
          <p:cNvGrpSpPr/>
          <p:nvPr/>
        </p:nvGrpSpPr>
        <p:grpSpPr>
          <a:xfrm>
            <a:off x="3206699" y="2556687"/>
            <a:ext cx="484632" cy="759533"/>
            <a:chOff x="1216307" y="2556687"/>
            <a:chExt cx="484632" cy="759533"/>
          </a:xfrm>
        </p:grpSpPr>
        <p:sp>
          <p:nvSpPr>
            <p:cNvPr id="33" name="TextBox 32">
              <a:extLst>
                <a:ext uri="{FF2B5EF4-FFF2-40B4-BE49-F238E27FC236}">
                  <a16:creationId xmlns:a16="http://schemas.microsoft.com/office/drawing/2014/main" id="{3E0B23B5-FB4B-E27B-B871-C2806997B10A}"/>
                </a:ext>
              </a:extLst>
            </p:cNvPr>
            <p:cNvSpPr txBox="1"/>
            <p:nvPr/>
          </p:nvSpPr>
          <p:spPr>
            <a:xfrm>
              <a:off x="1247396"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Graphic 8" descr="Unlock outline">
              <a:extLst>
                <a:ext uri="{FF2B5EF4-FFF2-40B4-BE49-F238E27FC236}">
                  <a16:creationId xmlns:a16="http://schemas.microsoft.com/office/drawing/2014/main" id="{4351FBF2-E0DB-B773-FD9B-478873F84F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6307" y="2556687"/>
              <a:ext cx="484632" cy="484632"/>
            </a:xfrm>
            <a:prstGeom prst="rect">
              <a:avLst/>
            </a:prstGeom>
          </p:spPr>
        </p:pic>
      </p:grpSp>
      <p:grpSp>
        <p:nvGrpSpPr>
          <p:cNvPr id="2059" name="to Enc">
            <a:extLst>
              <a:ext uri="{FF2B5EF4-FFF2-40B4-BE49-F238E27FC236}">
                <a16:creationId xmlns:a16="http://schemas.microsoft.com/office/drawing/2014/main" id="{7C3A66C6-1AE3-B753-F78D-7FAD6108DE17}"/>
              </a:ext>
            </a:extLst>
          </p:cNvPr>
          <p:cNvGrpSpPr/>
          <p:nvPr/>
        </p:nvGrpSpPr>
        <p:grpSpPr>
          <a:xfrm>
            <a:off x="4350954" y="3283273"/>
            <a:ext cx="3199724" cy="536583"/>
            <a:chOff x="3532208" y="3283273"/>
            <a:chExt cx="3199724" cy="536583"/>
          </a:xfrm>
        </p:grpSpPr>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Graphic 2057" descr="Unlock outline">
              <a:extLst>
                <a:ext uri="{FF2B5EF4-FFF2-40B4-BE49-F238E27FC236}">
                  <a16:creationId xmlns:a16="http://schemas.microsoft.com/office/drawing/2014/main" id="{88DACDB9-072C-26CC-1F5A-A6B2129642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60775" y="3283273"/>
              <a:ext cx="484632" cy="484632"/>
            </a:xfrm>
            <a:prstGeom prst="rect">
              <a:avLst/>
            </a:prstGeom>
          </p:spPr>
        </p:pic>
      </p:grpSp>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grpSp>
        <p:nvGrpSpPr>
          <p:cNvPr id="30" name="Sealed Envelope 2">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pic>
        <p:nvPicPr>
          <p:cNvPr id="32" name="Big Skull" descr="Skull with solid fill" hidden="1">
            <a:extLst>
              <a:ext uri="{FF2B5EF4-FFF2-40B4-BE49-F238E27FC236}">
                <a16:creationId xmlns:a16="http://schemas.microsoft.com/office/drawing/2014/main" id="{929D2AEB-DBEC-1B5C-F0F5-55284408359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3652" y="4367752"/>
            <a:ext cx="484632" cy="484632"/>
          </a:xfrm>
          <a:prstGeom prst="rect">
            <a:avLst/>
          </a:prstGeom>
        </p:spPr>
      </p:pic>
      <p:pic>
        <p:nvPicPr>
          <p:cNvPr id="38" name="Saruman" hidden="1">
            <a:extLst>
              <a:ext uri="{FF2B5EF4-FFF2-40B4-BE49-F238E27FC236}">
                <a16:creationId xmlns:a16="http://schemas.microsoft.com/office/drawing/2014/main" id="{A5531075-E7BA-C3B4-FC09-B335181C94C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26665" y="3629787"/>
            <a:ext cx="1773936" cy="1039415"/>
          </a:xfrm>
          <a:prstGeom prst="rect">
            <a:avLst/>
          </a:prstGeom>
        </p:spPr>
      </p:pic>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a:extLst>
              <a:ext uri="{FF2B5EF4-FFF2-40B4-BE49-F238E27FC236}">
                <a16:creationId xmlns:a16="http://schemas.microsoft.com/office/drawing/2014/main" id="{F312B004-F683-7690-EDC6-44D9D7515E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7"/>
                <a:stretch>
                  <a:fillRect/>
                </a:stretch>
              </a:blipFill>
            </p:spPr>
            <p:txBody>
              <a:bodyPr/>
              <a:lstStyle/>
              <a:p>
                <a:r>
                  <a:rPr lang="en-US">
                    <a:noFill/>
                  </a:rPr>
                  <a:t> </a:t>
                </a:r>
              </a:p>
            </p:txBody>
          </p:sp>
        </mc:Fallback>
      </mc:AlternateContent>
      <p:grpSp>
        <p:nvGrpSpPr>
          <p:cNvPr id="2074" name="Equals Check">
            <a:extLst>
              <a:ext uri="{FF2B5EF4-FFF2-40B4-BE49-F238E27FC236}">
                <a16:creationId xmlns:a16="http://schemas.microsoft.com/office/drawing/2014/main" id="{E5FD092F-E66F-F905-3635-EF15729256E0}"/>
              </a:ext>
            </a:extLst>
          </p:cNvPr>
          <p:cNvGrpSpPr/>
          <p:nvPr/>
        </p:nvGrpSpPr>
        <p:grpSpPr>
          <a:xfrm>
            <a:off x="3041530" y="5360121"/>
            <a:ext cx="385469" cy="613609"/>
            <a:chOff x="2245084" y="5585267"/>
            <a:chExt cx="385469" cy="613609"/>
          </a:xfrm>
        </p:grpSpPr>
        <mc:AlternateContent xmlns:mc="http://schemas.openxmlformats.org/markup-compatibility/2006" xmlns:a14="http://schemas.microsoft.com/office/drawing/2010/main">
          <mc:Choice Requires="a14">
            <p:sp>
              <p:nvSpPr>
                <p:cNvPr id="2075" name="TextBox 2074">
                  <a:extLst>
                    <a:ext uri="{FF2B5EF4-FFF2-40B4-BE49-F238E27FC236}">
                      <a16:creationId xmlns:a16="http://schemas.microsoft.com/office/drawing/2014/main" id="{964C2C90-7E88-566A-F30F-7008A4FD237E}"/>
                    </a:ext>
                  </a:extLst>
                </p:cNvPr>
                <p:cNvSpPr txBox="1"/>
                <p:nvPr/>
              </p:nvSpPr>
              <p:spPr>
                <a:xfrm>
                  <a:off x="2245084"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75" name="TextBox 2074">
                  <a:extLst>
                    <a:ext uri="{FF2B5EF4-FFF2-40B4-BE49-F238E27FC236}">
                      <a16:creationId xmlns:a16="http://schemas.microsoft.com/office/drawing/2014/main" id="{964C2C90-7E88-566A-F30F-7008A4FD237E}"/>
                    </a:ext>
                  </a:extLst>
                </p:cNvPr>
                <p:cNvSpPr txBox="1">
                  <a:spLocks noRot="1" noChangeAspect="1" noMove="1" noResize="1" noEditPoints="1" noAdjustHandles="1" noChangeArrowheads="1" noChangeShapeType="1" noTextEdit="1"/>
                </p:cNvSpPr>
                <p:nvPr/>
              </p:nvSpPr>
              <p:spPr>
                <a:xfrm>
                  <a:off x="2245084" y="5829544"/>
                  <a:ext cx="298159" cy="369332"/>
                </a:xfrm>
                <a:prstGeom prst="rect">
                  <a:avLst/>
                </a:prstGeom>
                <a:blipFill>
                  <a:blip r:embed="rId28"/>
                  <a:stretch>
                    <a:fillRect l="-10204" r="-10204"/>
                  </a:stretch>
                </a:blipFill>
              </p:spPr>
              <p:txBody>
                <a:bodyPr/>
                <a:lstStyle/>
                <a:p>
                  <a:r>
                    <a:rPr lang="en-US">
                      <a:noFill/>
                    </a:rPr>
                    <a:t> </a:t>
                  </a:r>
                </a:p>
              </p:txBody>
            </p:sp>
          </mc:Fallback>
        </mc:AlternateContent>
        <p:pic>
          <p:nvPicPr>
            <p:cNvPr id="2076" name="Graphic 2075" descr="Checkmark with solid fill">
              <a:extLst>
                <a:ext uri="{FF2B5EF4-FFF2-40B4-BE49-F238E27FC236}">
                  <a16:creationId xmlns:a16="http://schemas.microsoft.com/office/drawing/2014/main" id="{675FB032-ACFD-472D-4BAF-FFBEEFF7AE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264793" y="5585267"/>
              <a:ext cx="365760" cy="365760"/>
            </a:xfrm>
            <a:prstGeom prst="rect">
              <a:avLst/>
            </a:prstGeom>
          </p:spPr>
        </p:pic>
      </p:grpSp>
      <p:grpSp>
        <p:nvGrpSpPr>
          <p:cNvPr id="2078" name="Equals X" hidden="1">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33"/>
                  <a:stretch>
                    <a:fillRect l="-10204" r="-10204"/>
                  </a:stretch>
                </a:blipFill>
              </p:spPr>
              <p:txBody>
                <a:bodyPr/>
                <a:lstStyle/>
                <a:p>
                  <a:r>
                    <a:rPr lang="en-US">
                      <a:noFill/>
                    </a:rPr>
                    <a:t> </a:t>
                  </a:r>
                </a:p>
              </p:txBody>
            </p:sp>
          </mc:Fallback>
        </mc:AlternateContent>
      </p:grpSp>
      <p:sp>
        <p:nvSpPr>
          <p:cNvPr id="2099" name="Oval 2098" hidden="1">
            <a:extLst>
              <a:ext uri="{FF2B5EF4-FFF2-40B4-BE49-F238E27FC236}">
                <a16:creationId xmlns:a16="http://schemas.microsoft.com/office/drawing/2014/main" id="{62B125DE-8504-9569-D713-062B545C7856}"/>
              </a:ext>
            </a:extLst>
          </p:cNvPr>
          <p:cNvSpPr/>
          <p:nvPr/>
        </p:nvSpPr>
        <p:spPr>
          <a:xfrm>
            <a:off x="330248" y="4338092"/>
            <a:ext cx="548746" cy="549871"/>
          </a:xfrm>
          <a:prstGeom prst="ellipse">
            <a:avLst/>
          </a:prstGeom>
          <a:noFill/>
          <a:ln w="28575">
            <a:solidFill>
              <a:srgbClr val="ED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hidden="1">
            <a:extLst>
              <a:ext uri="{FF2B5EF4-FFF2-40B4-BE49-F238E27FC236}">
                <a16:creationId xmlns:a16="http://schemas.microsoft.com/office/drawing/2014/main" id="{D735A3AE-1149-B508-BF8A-B0A999B7C871}"/>
              </a:ext>
            </a:extLst>
          </p:cNvPr>
          <p:cNvSpPr/>
          <p:nvPr/>
        </p:nvSpPr>
        <p:spPr>
          <a:xfrm>
            <a:off x="9517083" y="2594779"/>
            <a:ext cx="548746" cy="549871"/>
          </a:xfrm>
          <a:prstGeom prst="ellipse">
            <a:avLst/>
          </a:prstGeom>
          <a:noFill/>
          <a:ln w="28575">
            <a:solidFill>
              <a:srgbClr val="ED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5" name="Sealed Envelope 5">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82197" y="4346530"/>
              <a:ext cx="307601" cy="307601"/>
            </a:xfrm>
            <a:prstGeom prst="rect">
              <a:avLst/>
            </a:prstGeom>
          </p:spPr>
        </p:pic>
      </p:grpSp>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109" name="dec msg skull" descr="Skull with solid fill" hidden="1">
            <a:extLst>
              <a:ext uri="{FF2B5EF4-FFF2-40B4-BE49-F238E27FC236}">
                <a16:creationId xmlns:a16="http://schemas.microsoft.com/office/drawing/2014/main" id="{20B47AC3-C617-E00A-B283-33A81E49C7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456357" y="5503386"/>
            <a:ext cx="274320" cy="2743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C2B3E7-BCD5-F723-694E-D22A1950B3CB}"/>
                  </a:ext>
                </a:extLst>
              </p:cNvPr>
              <p:cNvSpPr txBox="1"/>
              <p:nvPr/>
            </p:nvSpPr>
            <p:spPr>
              <a:xfrm>
                <a:off x="10080189" y="2690282"/>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10" name="TextBox 9">
                <a:extLst>
                  <a:ext uri="{FF2B5EF4-FFF2-40B4-BE49-F238E27FC236}">
                    <a16:creationId xmlns:a16="http://schemas.microsoft.com/office/drawing/2014/main" id="{35C2B3E7-BCD5-F723-694E-D22A1950B3CB}"/>
                  </a:ext>
                </a:extLst>
              </p:cNvPr>
              <p:cNvSpPr txBox="1">
                <a:spLocks noRot="1" noChangeAspect="1" noMove="1" noResize="1" noEditPoints="1" noAdjustHandles="1" noChangeArrowheads="1" noChangeShapeType="1" noTextEdit="1"/>
              </p:cNvSpPr>
              <p:nvPr/>
            </p:nvSpPr>
            <p:spPr>
              <a:xfrm>
                <a:off x="10080189" y="2690282"/>
                <a:ext cx="649217" cy="369332"/>
              </a:xfrm>
              <a:prstGeom prst="rect">
                <a:avLst/>
              </a:prstGeom>
              <a:blipFill>
                <a:blip r:embed="rId36"/>
                <a:stretch>
                  <a:fillRect l="-11321" r="-10377" b="-6557"/>
                </a:stretch>
              </a:blipFill>
            </p:spPr>
            <p:txBody>
              <a:bodyPr/>
              <a:lstStyle/>
              <a:p>
                <a:r>
                  <a:rPr lang="en-US">
                    <a:noFill/>
                  </a:rPr>
                  <a:t> </a:t>
                </a:r>
              </a:p>
            </p:txBody>
          </p:sp>
        </mc:Fallback>
      </mc:AlternateContent>
    </p:spTree>
    <p:extLst>
      <p:ext uri="{BB962C8B-B14F-4D97-AF65-F5344CB8AC3E}">
        <p14:creationId xmlns:p14="http://schemas.microsoft.com/office/powerpoint/2010/main" val="16138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0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7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0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074"/>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2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 grpId="0"/>
      <p:bldP spid="2048" grpId="0" animBg="1"/>
      <p:bldP spid="2067" grpId="0" animBg="1"/>
      <p:bldP spid="4" grpId="0"/>
      <p:bldP spid="54" grpId="0"/>
      <p:bldP spid="2073" grpId="0"/>
      <p:bldP spid="2073"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 name="Equals X">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4"/>
                  <a:stretch>
                    <a:fillRect l="-10204" r="-10204"/>
                  </a:stretch>
                </a:blipFill>
              </p:spPr>
              <p:txBody>
                <a:bodyPr/>
                <a:lstStyle/>
                <a:p>
                  <a:r>
                    <a:rPr lang="en-US">
                      <a:noFill/>
                    </a:rPr>
                    <a:t> </a:t>
                  </a:r>
                </a:p>
              </p:txBody>
            </p:sp>
          </mc:Fallback>
        </mc:AlternateContent>
      </p:grpSp>
      <p:grpSp>
        <p:nvGrpSpPr>
          <p:cNvPr id="2105" name="Sealed Envelope 5">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197" y="4346530"/>
              <a:ext cx="307601" cy="307601"/>
            </a:xfrm>
            <a:prstGeom prst="rect">
              <a:avLst/>
            </a:prstGeom>
          </p:spPr>
        </p:pic>
      </p:grpSp>
      <p:pic>
        <p:nvPicPr>
          <p:cNvPr id="2068" name="Tiny aes key on dec" descr="Key with solid fill">
            <a:extLst>
              <a:ext uri="{FF2B5EF4-FFF2-40B4-BE49-F238E27FC236}">
                <a16:creationId xmlns:a16="http://schemas.microsoft.com/office/drawing/2014/main" id="{325DE583-1AF1-3CCF-BC92-65B8BA4248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64645" y="4335748"/>
            <a:ext cx="274320" cy="274320"/>
          </a:xfrm>
          <a:prstGeom prst="rect">
            <a:avLst/>
          </a:prstGeom>
        </p:spPr>
      </p:pic>
      <p:grpSp>
        <p:nvGrpSpPr>
          <p:cNvPr id="30" name="Sealed Envelope 2">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197" y="4346530"/>
              <a:ext cx="307601" cy="307601"/>
            </a:xfrm>
            <a:prstGeom prst="rect">
              <a:avLst/>
            </a:prstGeom>
          </p:spPr>
        </p:pic>
      </p:grpSp>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11"/>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12"/>
                <a:stretch>
                  <a:fillRect l="-3106" r="-3313" b="-35000"/>
                </a:stretch>
              </a:blipFill>
            </p:spPr>
            <p:txBody>
              <a:bodyPr/>
              <a:lstStyle/>
              <a:p>
                <a:r>
                  <a:rPr lang="en-US">
                    <a:noFill/>
                  </a:rPr>
                  <a:t> </a:t>
                </a:r>
              </a:p>
            </p:txBody>
          </p:sp>
        </mc:Fallback>
      </mc:AlternateContent>
      <p:sp>
        <p:nvSpPr>
          <p:cNvPr id="2048" name="Empty Envelope 2">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a:extLst>
              <a:ext uri="{FF2B5EF4-FFF2-40B4-BE49-F238E27FC236}">
                <a16:creationId xmlns:a16="http://schemas.microsoft.com/office/drawing/2014/main" id="{851BEAC4-C8D6-285C-FB4B-A89FFE4B2C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58612" y="5486748"/>
            <a:ext cx="274320" cy="274320"/>
          </a:xfrm>
          <a:prstGeom prst="rect">
            <a:avLst/>
          </a:prstGeom>
        </p:spPr>
      </p:pic>
      <p:grpSp>
        <p:nvGrpSpPr>
          <p:cNvPr id="42" name="Sealed Envelope 3">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9677" y="4528658"/>
              <a:ext cx="307601" cy="307601"/>
            </a:xfrm>
            <a:prstGeom prst="rect">
              <a:avLst/>
            </a:prstGeom>
          </p:spPr>
        </p:pic>
      </p:grpSp>
      <p:pic>
        <p:nvPicPr>
          <p:cNvPr id="12" name="Unlocked lock 2" descr="Unlock outline">
            <a:extLst>
              <a:ext uri="{FF2B5EF4-FFF2-40B4-BE49-F238E27FC236}">
                <a16:creationId xmlns:a16="http://schemas.microsoft.com/office/drawing/2014/main" id="{F3F0C6E3-285F-4149-B707-6E892439D7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62364" y="3541783"/>
            <a:ext cx="484632" cy="484632"/>
          </a:xfrm>
          <a:prstGeom prst="rect">
            <a:avLst/>
          </a:prstGeom>
        </p:spPr>
      </p:pic>
      <p:sp>
        <p:nvSpPr>
          <p:cNvPr id="2067" name="dec msg">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Decryption Failure Attack</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7</a:t>
            </a:fld>
            <a:endParaRPr lang="en-US"/>
          </a:p>
        </p:txBody>
      </p:sp>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16">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8"/>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1"/>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0B23B5-FB4B-E27B-B871-C2806997B10A}"/>
              </a:ext>
            </a:extLst>
          </p:cNvPr>
          <p:cNvSpPr txBox="1"/>
          <p:nvPr/>
        </p:nvSpPr>
        <p:spPr>
          <a:xfrm>
            <a:off x="3237788"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Unlocked lock1" descr="Unlock outline">
            <a:extLst>
              <a:ext uri="{FF2B5EF4-FFF2-40B4-BE49-F238E27FC236}">
                <a16:creationId xmlns:a16="http://schemas.microsoft.com/office/drawing/2014/main" id="{4351FBF2-E0DB-B773-FD9B-478873F84F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06699" y="2556687"/>
            <a:ext cx="484632" cy="484632"/>
          </a:xfrm>
          <a:prstGeom prst="rect">
            <a:avLst/>
          </a:prstGeom>
        </p:spPr>
      </p:pic>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4350954"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Unlocked lock 3" descr="Unlock outline">
            <a:extLst>
              <a:ext uri="{FF2B5EF4-FFF2-40B4-BE49-F238E27FC236}">
                <a16:creationId xmlns:a16="http://schemas.microsoft.com/office/drawing/2014/main" id="{88DACDB9-072C-26CC-1F5A-A6B2129642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679521" y="3283273"/>
            <a:ext cx="484632" cy="484632"/>
          </a:xfrm>
          <a:prstGeom prst="rect">
            <a:avLst/>
          </a:prstGeom>
        </p:spPr>
      </p:pic>
      <p:pic>
        <p:nvPicPr>
          <p:cNvPr id="3" name="Big aes key 2" descr="Key with solid fill">
            <a:extLst>
              <a:ext uri="{FF2B5EF4-FFF2-40B4-BE49-F238E27FC236}">
                <a16:creationId xmlns:a16="http://schemas.microsoft.com/office/drawing/2014/main" id="{297B1ECE-D384-2084-41E3-0F55A7373D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a:extLst>
              <a:ext uri="{FF2B5EF4-FFF2-40B4-BE49-F238E27FC236}">
                <a16:creationId xmlns:a16="http://schemas.microsoft.com/office/drawing/2014/main" id="{F312B004-F683-7690-EDC6-44D9D7515E2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3"/>
                <a:stretch>
                  <a:fillRect/>
                </a:stretch>
              </a:blipFill>
            </p:spPr>
            <p:txBody>
              <a:bodyPr/>
              <a:lstStyle/>
              <a:p>
                <a:r>
                  <a:rPr lang="en-US">
                    <a:noFill/>
                  </a:rPr>
                  <a:t> </a:t>
                </a:r>
              </a:p>
            </p:txBody>
          </p:sp>
        </mc:Fallback>
      </mc:AlternateContent>
      <p:pic>
        <p:nvPicPr>
          <p:cNvPr id="2084" name="Picture 2083">
            <a:extLst>
              <a:ext uri="{FF2B5EF4-FFF2-40B4-BE49-F238E27FC236}">
                <a16:creationId xmlns:a16="http://schemas.microsoft.com/office/drawing/2014/main" id="{5C81885D-A1C9-F090-8D55-E03AA526C2F6}"/>
              </a:ext>
            </a:extLst>
          </p:cNvPr>
          <p:cNvPicPr>
            <a:picLocks noChangeAspect="1"/>
          </p:cNvPicPr>
          <p:nvPr/>
        </p:nvPicPr>
        <p:blipFill>
          <a:blip r:embed="rId24"/>
          <a:stretch>
            <a:fillRect/>
          </a:stretch>
        </p:blipFill>
        <p:spPr>
          <a:xfrm>
            <a:off x="5331463" y="5234028"/>
            <a:ext cx="1948126" cy="1095821"/>
          </a:xfrm>
          <a:prstGeom prst="rect">
            <a:avLst/>
          </a:prstGeom>
          <a:ln w="38100">
            <a:noFill/>
          </a:ln>
        </p:spPr>
      </p:pic>
      <p:cxnSp>
        <p:nvCxnSpPr>
          <p:cNvPr id="2085" name="Straight Arrow Connector 2084">
            <a:extLst>
              <a:ext uri="{FF2B5EF4-FFF2-40B4-BE49-F238E27FC236}">
                <a16:creationId xmlns:a16="http://schemas.microsoft.com/office/drawing/2014/main" id="{A2001406-0979-816D-E368-1E9666476661}"/>
              </a:ext>
            </a:extLst>
          </p:cNvPr>
          <p:cNvCxnSpPr>
            <a:cxnSpLocks/>
          </p:cNvCxnSpPr>
          <p:nvPr/>
        </p:nvCxnSpPr>
        <p:spPr>
          <a:xfrm>
            <a:off x="4046426" y="5791473"/>
            <a:ext cx="1188720" cy="165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89" name="TextBox 2088">
                <a:extLst>
                  <a:ext uri="{FF2B5EF4-FFF2-40B4-BE49-F238E27FC236}">
                    <a16:creationId xmlns:a16="http://schemas.microsoft.com/office/drawing/2014/main" id="{0EA09E8C-5CA0-2614-482D-4F0E086FCCB0}"/>
                  </a:ext>
                </a:extLst>
              </p:cNvPr>
              <p:cNvSpPr txBox="1"/>
              <p:nvPr/>
            </p:nvSpPr>
            <p:spPr>
              <a:xfrm>
                <a:off x="4027577" y="5407214"/>
                <a:ext cx="11263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𝐴𝑏𝑜𝑟𝑡</m:t>
                      </m:r>
                      <m:r>
                        <a:rPr lang="en-US" sz="2400" b="0" i="1" smtClean="0">
                          <a:solidFill>
                            <a:schemeClr val="tx1"/>
                          </a:solidFill>
                          <a:latin typeface="Cambria Math" panose="02040503050406030204" pitchFamily="18" charset="0"/>
                        </a:rPr>
                        <m:t>()</m:t>
                      </m:r>
                    </m:oMath>
                  </m:oMathPara>
                </a14:m>
                <a:endParaRPr lang="en-US">
                  <a:solidFill>
                    <a:schemeClr val="tx1"/>
                  </a:solidFill>
                </a:endParaRPr>
              </a:p>
            </p:txBody>
          </p:sp>
        </mc:Choice>
        <mc:Fallback xmlns="">
          <p:sp>
            <p:nvSpPr>
              <p:cNvPr id="2089" name="TextBox 2088">
                <a:extLst>
                  <a:ext uri="{FF2B5EF4-FFF2-40B4-BE49-F238E27FC236}">
                    <a16:creationId xmlns:a16="http://schemas.microsoft.com/office/drawing/2014/main" id="{0EA09E8C-5CA0-2614-482D-4F0E086FCCB0}"/>
                  </a:ext>
                </a:extLst>
              </p:cNvPr>
              <p:cNvSpPr txBox="1">
                <a:spLocks noRot="1" noChangeAspect="1" noMove="1" noResize="1" noEditPoints="1" noAdjustHandles="1" noChangeArrowheads="1" noChangeShapeType="1" noTextEdit="1"/>
              </p:cNvSpPr>
              <p:nvPr/>
            </p:nvSpPr>
            <p:spPr>
              <a:xfrm>
                <a:off x="4027577" y="5407214"/>
                <a:ext cx="1126399" cy="369332"/>
              </a:xfrm>
              <a:prstGeom prst="rect">
                <a:avLst/>
              </a:prstGeom>
              <a:blipFill>
                <a:blip r:embed="rId25"/>
                <a:stretch>
                  <a:fillRect l="-6522" r="-9783" b="-34426"/>
                </a:stretch>
              </a:blipFill>
            </p:spPr>
            <p:txBody>
              <a:bodyPr/>
              <a:lstStyle/>
              <a:p>
                <a:r>
                  <a:rPr lang="en-US">
                    <a:noFill/>
                  </a:rPr>
                  <a:t> </a:t>
                </a:r>
              </a:p>
            </p:txBody>
          </p:sp>
        </mc:Fallback>
      </mc:AlternateContent>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49F666-B9AE-3FB5-AE1B-4DEEE3ACDFFA}"/>
              </a:ext>
            </a:extLst>
          </p:cNvPr>
          <p:cNvSpPr txBox="1"/>
          <p:nvPr/>
        </p:nvSpPr>
        <p:spPr>
          <a:xfrm>
            <a:off x="285457" y="1559475"/>
            <a:ext cx="2760884" cy="830997"/>
          </a:xfrm>
          <a:prstGeom prst="rect">
            <a:avLst/>
          </a:prstGeom>
          <a:noFill/>
          <a:ln>
            <a:noFill/>
          </a:ln>
          <a:effectLst/>
        </p:spPr>
        <p:txBody>
          <a:bodyPr wrap="none" rtlCol="0">
            <a:spAutoFit/>
          </a:bodyPr>
          <a:lstStyle/>
          <a:p>
            <a:r>
              <a:rPr lang="en-US" sz="2400" b="1"/>
              <a:t>Noisy linear relation</a:t>
            </a:r>
          </a:p>
          <a:p>
            <a:pPr algn="ctr"/>
            <a:r>
              <a:rPr lang="en-US" sz="2400" b="1"/>
              <a:t>btw. </a:t>
            </a:r>
            <a:r>
              <a:rPr lang="en-US" sz="2400" b="1" err="1">
                <a:solidFill>
                  <a:srgbClr val="ED4747"/>
                </a:solidFill>
              </a:rPr>
              <a:t>sk</a:t>
            </a:r>
            <a:r>
              <a:rPr lang="en-US" sz="2400" b="1"/>
              <a:t>,</a:t>
            </a:r>
            <a:r>
              <a:rPr lang="en-US" sz="2400" b="1">
                <a:solidFill>
                  <a:srgbClr val="ED4747"/>
                </a:solidFill>
              </a:rPr>
              <a:t> </a:t>
            </a:r>
            <a:r>
              <a:rPr lang="en-US" sz="2400" b="1">
                <a:solidFill>
                  <a:srgbClr val="0085CA"/>
                </a:solidFill>
              </a:rPr>
              <a:t>pk</a:t>
            </a:r>
            <a:endParaRPr lang="en-US" sz="2400" b="1"/>
          </a:p>
        </p:txBody>
      </p:sp>
      <p:pic>
        <p:nvPicPr>
          <p:cNvPr id="16" name="Noisy Lock 1">
            <a:extLst>
              <a:ext uri="{FF2B5EF4-FFF2-40B4-BE49-F238E27FC236}">
                <a16:creationId xmlns:a16="http://schemas.microsoft.com/office/drawing/2014/main" id="{5349BC55-3F8C-42E0-472B-3ED7F7754DC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05778" y="5507729"/>
            <a:ext cx="484632" cy="484632"/>
          </a:xfrm>
          <a:prstGeom prst="rect">
            <a:avLst/>
          </a:prstGeom>
        </p:spPr>
      </p:pic>
      <p:pic>
        <p:nvPicPr>
          <p:cNvPr id="25" name="Noisy Lock 1">
            <a:extLst>
              <a:ext uri="{FF2B5EF4-FFF2-40B4-BE49-F238E27FC236}">
                <a16:creationId xmlns:a16="http://schemas.microsoft.com/office/drawing/2014/main" id="{827B1ECC-692F-9B80-8B6A-3EDCB2C56EA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662364" y="3541783"/>
            <a:ext cx="484632" cy="484632"/>
          </a:xfrm>
          <a:prstGeom prst="rect">
            <a:avLst/>
          </a:prstGeom>
        </p:spPr>
      </p:pic>
      <p:pic>
        <p:nvPicPr>
          <p:cNvPr id="26" name="Noisy Lock 1">
            <a:extLst>
              <a:ext uri="{FF2B5EF4-FFF2-40B4-BE49-F238E27FC236}">
                <a16:creationId xmlns:a16="http://schemas.microsoft.com/office/drawing/2014/main" id="{05E331B8-5AD2-3A56-2C46-A046D9CE1F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75147" y="3281834"/>
            <a:ext cx="484632" cy="484632"/>
          </a:xfrm>
          <a:prstGeom prst="rect">
            <a:avLst/>
          </a:prstGeom>
        </p:spPr>
      </p:pic>
      <p:pic>
        <p:nvPicPr>
          <p:cNvPr id="31" name="Noisy Lock 1">
            <a:extLst>
              <a:ext uri="{FF2B5EF4-FFF2-40B4-BE49-F238E27FC236}">
                <a16:creationId xmlns:a16="http://schemas.microsoft.com/office/drawing/2014/main" id="{144EE6CC-9008-AADA-236A-DD7220C25EF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16337" y="2564354"/>
            <a:ext cx="484632" cy="484632"/>
          </a:xfrm>
          <a:prstGeom prst="rect">
            <a:avLst/>
          </a:prstGeom>
        </p:spPr>
      </p:pic>
      <p:pic>
        <p:nvPicPr>
          <p:cNvPr id="40" name="Noisy letter 1" descr="A picture containing dark, night sky&#10;&#10;Description automatically generated">
            <a:extLst>
              <a:ext uri="{FF2B5EF4-FFF2-40B4-BE49-F238E27FC236}">
                <a16:creationId xmlns:a16="http://schemas.microsoft.com/office/drawing/2014/main" id="{B5F56730-D7EA-5A94-2A76-FFBC542AF7A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84454" y="5471433"/>
            <a:ext cx="635840" cy="640080"/>
          </a:xfrm>
          <a:prstGeom prst="rect">
            <a:avLst/>
          </a:prstGeom>
        </p:spPr>
      </p:pic>
      <p:pic>
        <p:nvPicPr>
          <p:cNvPr id="51" name="Noisy letter 1" descr="A picture containing dark, night sky&#10;&#10;Description automatically generated">
            <a:extLst>
              <a:ext uri="{FF2B5EF4-FFF2-40B4-BE49-F238E27FC236}">
                <a16:creationId xmlns:a16="http://schemas.microsoft.com/office/drawing/2014/main" id="{B2861DE5-2A1B-D5E2-A05D-200B2D9EABA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8217" y="4319731"/>
            <a:ext cx="635840" cy="640080"/>
          </a:xfrm>
          <a:prstGeom prst="rect">
            <a:avLst/>
          </a:prstGeom>
        </p:spPr>
      </p:pic>
      <p:pic>
        <p:nvPicPr>
          <p:cNvPr id="52" name="Noisy letter 1" descr="A picture containing dark, night sky&#10;&#10;Description automatically generated">
            <a:extLst>
              <a:ext uri="{FF2B5EF4-FFF2-40B4-BE49-F238E27FC236}">
                <a16:creationId xmlns:a16="http://schemas.microsoft.com/office/drawing/2014/main" id="{AAD25771-F6E7-8C7F-8D12-6BBBFA5D4E4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12178" y="4083509"/>
            <a:ext cx="635840" cy="640080"/>
          </a:xfrm>
          <a:prstGeom prst="rect">
            <a:avLst/>
          </a:prstGeom>
        </p:spPr>
      </p:pic>
      <p:pic>
        <p:nvPicPr>
          <p:cNvPr id="61" name="Noisy open letter 1" descr="A picture containing outdoor object, night sky&#10;&#10;Description automatically generated">
            <a:extLst>
              <a:ext uri="{FF2B5EF4-FFF2-40B4-BE49-F238E27FC236}">
                <a16:creationId xmlns:a16="http://schemas.microsoft.com/office/drawing/2014/main" id="{37A969CA-1E46-AE17-9345-8C1108E9C9A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69868" y="4259543"/>
            <a:ext cx="484632" cy="546238"/>
          </a:xfrm>
          <a:prstGeom prst="rect">
            <a:avLst/>
          </a:prstGeom>
        </p:spPr>
      </p:pic>
      <p:pic>
        <p:nvPicPr>
          <p:cNvPr id="63" name="Noisy open letter 1" descr="A picture containing outdoor object, night sky&#10;&#10;Description automatically generated">
            <a:extLst>
              <a:ext uri="{FF2B5EF4-FFF2-40B4-BE49-F238E27FC236}">
                <a16:creationId xmlns:a16="http://schemas.microsoft.com/office/drawing/2014/main" id="{74B951C0-F9F8-3287-445C-B80A4CF6044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3456" y="5430113"/>
            <a:ext cx="484632" cy="546238"/>
          </a:xfrm>
          <a:prstGeom prst="rect">
            <a:avLst/>
          </a:prstGeom>
        </p:spPr>
      </p:pic>
      <p:grpSp>
        <p:nvGrpSpPr>
          <p:cNvPr id="2062" name="Devils 1">
            <a:extLst>
              <a:ext uri="{FF2B5EF4-FFF2-40B4-BE49-F238E27FC236}">
                <a16:creationId xmlns:a16="http://schemas.microsoft.com/office/drawing/2014/main" id="{5031E3FC-4C4D-91F7-6EAA-AC1C076AD26A}"/>
              </a:ext>
            </a:extLst>
          </p:cNvPr>
          <p:cNvGrpSpPr/>
          <p:nvPr/>
        </p:nvGrpSpPr>
        <p:grpSpPr>
          <a:xfrm>
            <a:off x="9141963" y="3541783"/>
            <a:ext cx="469167" cy="474575"/>
            <a:chOff x="9141963" y="3541783"/>
            <a:chExt cx="469167" cy="474575"/>
          </a:xfrm>
        </p:grpSpPr>
        <p:pic>
          <p:nvPicPr>
            <p:cNvPr id="2060" name="Devil 2" descr="Devil face with solid fill with solid fill">
              <a:extLst>
                <a:ext uri="{FF2B5EF4-FFF2-40B4-BE49-F238E27FC236}">
                  <a16:creationId xmlns:a16="http://schemas.microsoft.com/office/drawing/2014/main" id="{1F2762EF-64D0-F2A0-3B3D-E5D98402B53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1" name="Devil 1" descr="Devil face with solid fill with solid fill">
              <a:extLst>
                <a:ext uri="{FF2B5EF4-FFF2-40B4-BE49-F238E27FC236}">
                  <a16:creationId xmlns:a16="http://schemas.microsoft.com/office/drawing/2014/main" id="{F346E6F8-B83F-863A-29F9-6875DE93AC8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63" name="Devils 2">
            <a:extLst>
              <a:ext uri="{FF2B5EF4-FFF2-40B4-BE49-F238E27FC236}">
                <a16:creationId xmlns:a16="http://schemas.microsoft.com/office/drawing/2014/main" id="{45656841-2E3F-4AD0-4C51-AC4B7A693CAA}"/>
              </a:ext>
            </a:extLst>
          </p:cNvPr>
          <p:cNvGrpSpPr/>
          <p:nvPr/>
        </p:nvGrpSpPr>
        <p:grpSpPr>
          <a:xfrm>
            <a:off x="1703738" y="5496872"/>
            <a:ext cx="469167" cy="474575"/>
            <a:chOff x="9141963" y="3541783"/>
            <a:chExt cx="469167" cy="474575"/>
          </a:xfrm>
        </p:grpSpPr>
        <p:pic>
          <p:nvPicPr>
            <p:cNvPr id="2064" name="Devil 2" descr="Devil face with solid fill with solid fill">
              <a:extLst>
                <a:ext uri="{FF2B5EF4-FFF2-40B4-BE49-F238E27FC236}">
                  <a16:creationId xmlns:a16="http://schemas.microsoft.com/office/drawing/2014/main" id="{C02A8E48-B35C-168C-2098-A99D44BCABA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5" name="Devil 1" descr="Devil face with solid fill with solid fill">
              <a:extLst>
                <a:ext uri="{FF2B5EF4-FFF2-40B4-BE49-F238E27FC236}">
                  <a16:creationId xmlns:a16="http://schemas.microsoft.com/office/drawing/2014/main" id="{628ED31B-08A7-7A9C-9F11-0B16A972BF2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70" name="Group 2069">
            <a:extLst>
              <a:ext uri="{FF2B5EF4-FFF2-40B4-BE49-F238E27FC236}">
                <a16:creationId xmlns:a16="http://schemas.microsoft.com/office/drawing/2014/main" id="{2A9214EE-A464-D57E-E151-96A567D43C3B}"/>
              </a:ext>
            </a:extLst>
          </p:cNvPr>
          <p:cNvGrpSpPr/>
          <p:nvPr/>
        </p:nvGrpSpPr>
        <p:grpSpPr>
          <a:xfrm>
            <a:off x="7375906" y="5292894"/>
            <a:ext cx="2446089" cy="940511"/>
            <a:chOff x="6756114" y="5506442"/>
            <a:chExt cx="2446089" cy="940511"/>
          </a:xfrm>
        </p:grpSpPr>
        <p:grpSp>
          <p:nvGrpSpPr>
            <p:cNvPr id="2071" name="This is bad!">
              <a:extLst>
                <a:ext uri="{FF2B5EF4-FFF2-40B4-BE49-F238E27FC236}">
                  <a16:creationId xmlns:a16="http://schemas.microsoft.com/office/drawing/2014/main" id="{9346C365-F42E-544A-B0E0-B7D949DF6FB9}"/>
                </a:ext>
              </a:extLst>
            </p:cNvPr>
            <p:cNvGrpSpPr/>
            <p:nvPr/>
          </p:nvGrpSpPr>
          <p:grpSpPr>
            <a:xfrm>
              <a:off x="6756114" y="5506442"/>
              <a:ext cx="2446089" cy="514792"/>
              <a:chOff x="5110816" y="5506442"/>
              <a:chExt cx="2446089" cy="514792"/>
            </a:xfrm>
          </p:grpSpPr>
          <p:sp>
            <p:nvSpPr>
              <p:cNvPr id="2087" name="TextBox 2086">
                <a:extLst>
                  <a:ext uri="{FF2B5EF4-FFF2-40B4-BE49-F238E27FC236}">
                    <a16:creationId xmlns:a16="http://schemas.microsoft.com/office/drawing/2014/main" id="{A7B7E399-6B58-8C21-7BBE-3A2CEABEFC12}"/>
                  </a:ext>
                </a:extLst>
              </p:cNvPr>
              <p:cNvSpPr txBox="1"/>
              <p:nvPr/>
            </p:nvSpPr>
            <p:spPr>
              <a:xfrm>
                <a:off x="5215558" y="5506442"/>
                <a:ext cx="2341347" cy="461665"/>
              </a:xfrm>
              <a:prstGeom prst="rect">
                <a:avLst/>
              </a:prstGeom>
              <a:noFill/>
            </p:spPr>
            <p:txBody>
              <a:bodyPr wrap="none" rtlCol="0">
                <a:spAutoFit/>
              </a:bodyPr>
              <a:lstStyle/>
              <a:p>
                <a:r>
                  <a:rPr lang="en-US" sz="2400" b="1"/>
                  <a:t>Leaks magnitude</a:t>
                </a:r>
              </a:p>
            </p:txBody>
          </p:sp>
          <p:cxnSp>
            <p:nvCxnSpPr>
              <p:cNvPr id="2088" name="Straight Arrow Connector 2087">
                <a:extLst>
                  <a:ext uri="{FF2B5EF4-FFF2-40B4-BE49-F238E27FC236}">
                    <a16:creationId xmlns:a16="http://schemas.microsoft.com/office/drawing/2014/main" id="{D76985F2-EDE3-78C9-F383-63A4D8D0978A}"/>
                  </a:ext>
                </a:extLst>
              </p:cNvPr>
              <p:cNvCxnSpPr>
                <a:cxnSpLocks/>
              </p:cNvCxnSpPr>
              <p:nvPr/>
            </p:nvCxnSpPr>
            <p:spPr>
              <a:xfrm flipH="1">
                <a:off x="5110816" y="6021234"/>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72" name="Group 2071">
              <a:extLst>
                <a:ext uri="{FF2B5EF4-FFF2-40B4-BE49-F238E27FC236}">
                  <a16:creationId xmlns:a16="http://schemas.microsoft.com/office/drawing/2014/main" id="{3CC34297-0C98-A4B9-7911-012D1CD63117}"/>
                </a:ext>
              </a:extLst>
            </p:cNvPr>
            <p:cNvGrpSpPr/>
            <p:nvPr/>
          </p:nvGrpSpPr>
          <p:grpSpPr>
            <a:xfrm>
              <a:off x="7343195" y="5806873"/>
              <a:ext cx="1429879" cy="640080"/>
              <a:chOff x="6312653" y="5295906"/>
              <a:chExt cx="1429879" cy="640080"/>
            </a:xfrm>
          </p:grpSpPr>
          <mc:AlternateContent xmlns:mc="http://schemas.openxmlformats.org/markup-compatibility/2006" xmlns:a14="http://schemas.microsoft.com/office/drawing/2010/main">
            <mc:Choice Requires="a14">
              <p:sp>
                <p:nvSpPr>
                  <p:cNvPr id="2081" name="TextBox 2080">
                    <a:extLst>
                      <a:ext uri="{FF2B5EF4-FFF2-40B4-BE49-F238E27FC236}">
                        <a16:creationId xmlns:a16="http://schemas.microsoft.com/office/drawing/2014/main" id="{851CE9F4-715B-FDA4-394B-C7199122DCEA}"/>
                      </a:ext>
                    </a:extLst>
                  </p:cNvPr>
                  <p:cNvSpPr txBox="1"/>
                  <p:nvPr/>
                </p:nvSpPr>
                <p:spPr>
                  <a:xfrm>
                    <a:off x="6312653" y="5385157"/>
                    <a:ext cx="1429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           </m:t>
                              </m:r>
                            </m:e>
                          </m:d>
                        </m:oMath>
                      </m:oMathPara>
                    </a14:m>
                    <a:endParaRPr lang="en-US" sz="2400"/>
                  </a:p>
                </p:txBody>
              </p:sp>
            </mc:Choice>
            <mc:Fallback xmlns="">
              <p:sp>
                <p:nvSpPr>
                  <p:cNvPr id="2081" name="TextBox 2080">
                    <a:extLst>
                      <a:ext uri="{FF2B5EF4-FFF2-40B4-BE49-F238E27FC236}">
                        <a16:creationId xmlns:a16="http://schemas.microsoft.com/office/drawing/2014/main" id="{851CE9F4-715B-FDA4-394B-C7199122DCEA}"/>
                      </a:ext>
                    </a:extLst>
                  </p:cNvPr>
                  <p:cNvSpPr txBox="1">
                    <a:spLocks noRot="1" noChangeAspect="1" noMove="1" noResize="1" noEditPoints="1" noAdjustHandles="1" noChangeArrowheads="1" noChangeShapeType="1" noTextEdit="1"/>
                  </p:cNvSpPr>
                  <p:nvPr/>
                </p:nvSpPr>
                <p:spPr>
                  <a:xfrm>
                    <a:off x="6312653" y="5385157"/>
                    <a:ext cx="1429879" cy="369332"/>
                  </a:xfrm>
                  <a:prstGeom prst="rect">
                    <a:avLst/>
                  </a:prstGeom>
                  <a:blipFill>
                    <a:blip r:embed="rId32"/>
                    <a:stretch>
                      <a:fillRect/>
                    </a:stretch>
                  </a:blipFill>
                </p:spPr>
                <p:txBody>
                  <a:bodyPr/>
                  <a:lstStyle/>
                  <a:p>
                    <a:r>
                      <a:rPr lang="en-US">
                        <a:noFill/>
                      </a:rPr>
                      <a:t> </a:t>
                    </a:r>
                  </a:p>
                </p:txBody>
              </p:sp>
            </mc:Fallback>
          </mc:AlternateContent>
          <p:pic>
            <p:nvPicPr>
              <p:cNvPr id="2082" name="dec sk" descr="Old Key outline">
                <a:extLst>
                  <a:ext uri="{FF2B5EF4-FFF2-40B4-BE49-F238E27FC236}">
                    <a16:creationId xmlns:a16="http://schemas.microsoft.com/office/drawing/2014/main" id="{781A04B3-2210-CFEF-FA9D-E0A264AFE8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53677" y="5341180"/>
                <a:ext cx="484632" cy="484632"/>
              </a:xfrm>
              <a:prstGeom prst="rect">
                <a:avLst/>
              </a:prstGeom>
            </p:spPr>
          </p:pic>
          <p:pic>
            <p:nvPicPr>
              <p:cNvPr id="2086" name="Noisy letter 2" descr="A picture containing dark, night sky&#10;&#10;Description automatically generated">
                <a:extLst>
                  <a:ext uri="{FF2B5EF4-FFF2-40B4-BE49-F238E27FC236}">
                    <a16:creationId xmlns:a16="http://schemas.microsoft.com/office/drawing/2014/main" id="{C231C298-A9BD-EA81-561D-242B1CB3B17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997611" y="5295906"/>
                <a:ext cx="635840" cy="640080"/>
              </a:xfrm>
              <a:prstGeom prst="rect">
                <a:avLst/>
              </a:prstGeom>
            </p:spPr>
          </p:pic>
        </p:grpSp>
      </p:grpSp>
      <p:sp>
        <p:nvSpPr>
          <p:cNvPr id="2090" name="TextBox 2089">
            <a:extLst>
              <a:ext uri="{FF2B5EF4-FFF2-40B4-BE49-F238E27FC236}">
                <a16:creationId xmlns:a16="http://schemas.microsoft.com/office/drawing/2014/main" id="{1E0D3801-F4B6-6FDD-3CC2-DD6A4B4FB298}"/>
              </a:ext>
            </a:extLst>
          </p:cNvPr>
          <p:cNvSpPr txBox="1"/>
          <p:nvPr/>
        </p:nvSpPr>
        <p:spPr>
          <a:xfrm>
            <a:off x="9834529" y="5344673"/>
            <a:ext cx="2196435" cy="830997"/>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400" b="1"/>
              <a:t>Attack </a:t>
            </a:r>
            <a:r>
              <a:rPr lang="en-US" sz="2400" b="1">
                <a:solidFill>
                  <a:srgbClr val="FF0000"/>
                </a:solidFill>
              </a:rPr>
              <a:t>not </a:t>
            </a:r>
            <a:r>
              <a:rPr lang="en-US" sz="2400" b="1"/>
              <a:t>very </a:t>
            </a:r>
          </a:p>
          <a:p>
            <a:pPr algn="ctr"/>
            <a:r>
              <a:rPr lang="en-US" sz="2400" b="1"/>
              <a:t>feasible…</a:t>
            </a:r>
          </a:p>
        </p:txBody>
      </p:sp>
      <p:pic>
        <p:nvPicPr>
          <p:cNvPr id="2091" name="Graphic 2090">
            <a:extLst>
              <a:ext uri="{FF2B5EF4-FFF2-40B4-BE49-F238E27FC236}">
                <a16:creationId xmlns:a16="http://schemas.microsoft.com/office/drawing/2014/main" id="{8B6A95F7-2B8B-6B8E-820E-F3DB2B6D20D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60558" y="4386714"/>
            <a:ext cx="484632" cy="48463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3C7482-C0E4-98C5-9B65-D2CD210C9200}"/>
                  </a:ext>
                </a:extLst>
              </p:cNvPr>
              <p:cNvSpPr txBox="1"/>
              <p:nvPr/>
            </p:nvSpPr>
            <p:spPr>
              <a:xfrm>
                <a:off x="10081585" y="2694145"/>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7" name="TextBox 6">
                <a:extLst>
                  <a:ext uri="{FF2B5EF4-FFF2-40B4-BE49-F238E27FC236}">
                    <a16:creationId xmlns:a16="http://schemas.microsoft.com/office/drawing/2014/main" id="{DE3C7482-C0E4-98C5-9B65-D2CD210C9200}"/>
                  </a:ext>
                </a:extLst>
              </p:cNvPr>
              <p:cNvSpPr txBox="1">
                <a:spLocks noRot="1" noChangeAspect="1" noMove="1" noResize="1" noEditPoints="1" noAdjustHandles="1" noChangeArrowheads="1" noChangeShapeType="1" noTextEdit="1"/>
              </p:cNvSpPr>
              <p:nvPr/>
            </p:nvSpPr>
            <p:spPr>
              <a:xfrm>
                <a:off x="10081585" y="2694145"/>
                <a:ext cx="649217" cy="369332"/>
              </a:xfrm>
              <a:prstGeom prst="rect">
                <a:avLst/>
              </a:prstGeom>
              <a:blipFill>
                <a:blip r:embed="rId35"/>
                <a:stretch>
                  <a:fillRect l="-11321" r="-10377" b="-4918"/>
                </a:stretch>
              </a:blipFill>
            </p:spPr>
            <p:txBody>
              <a:bodyPr/>
              <a:lstStyle/>
              <a:p>
                <a:r>
                  <a:rPr lang="en-US">
                    <a:noFill/>
                  </a:rPr>
                  <a:t> </a:t>
                </a:r>
              </a:p>
            </p:txBody>
          </p:sp>
        </mc:Fallback>
      </mc:AlternateContent>
    </p:spTree>
    <p:extLst>
      <p:ext uri="{BB962C8B-B14F-4D97-AF65-F5344CB8AC3E}">
        <p14:creationId xmlns:p14="http://schemas.microsoft.com/office/powerpoint/2010/main" val="36301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0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0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63"/>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068"/>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06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04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0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7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8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84"/>
                                        </p:tgtEl>
                                        <p:attrNameLst>
                                          <p:attrName>style.visibility</p:attrName>
                                        </p:attrNameLst>
                                      </p:cBhvr>
                                      <p:to>
                                        <p:strVal val="visible"/>
                                      </p:to>
                                    </p:set>
                                  </p:childTnLst>
                                </p:cTn>
                              </p:par>
                              <p:par>
                                <p:cTn id="73" presetID="1" presetClass="exit" presetSubtype="0" fill="hold" grpId="0" nodeType="withEffect">
                                  <p:stCondLst>
                                    <p:cond delay="0"/>
                                  </p:stCondLst>
                                  <p:childTnLst>
                                    <p:set>
                                      <p:cBhvr>
                                        <p:cTn id="74" dur="1" fill="hold">
                                          <p:stCondLst>
                                            <p:cond delay="0"/>
                                          </p:stCondLst>
                                        </p:cTn>
                                        <p:tgtEl>
                                          <p:spTgt spid="207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67" grpId="0" animBg="1"/>
      <p:bldP spid="2073" grpId="0"/>
      <p:bldP spid="2089" grpId="0"/>
      <p:bldP spid="10" grpId="0" animBg="1"/>
      <p:bldP spid="20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Frodo2" descr="See the source image">
            <a:extLst>
              <a:ext uri="{FF2B5EF4-FFF2-40B4-BE49-F238E27FC236}">
                <a16:creationId xmlns:a16="http://schemas.microsoft.com/office/drawing/2014/main" id="{6285940C-3856-EDE9-AA91-1BFE5971E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Frodo1" descr="See the source image">
            <a:extLst>
              <a:ext uri="{FF2B5EF4-FFF2-40B4-BE49-F238E27FC236}">
                <a16:creationId xmlns:a16="http://schemas.microsoft.com/office/drawing/2014/main" id="{64CD7D20-495F-ED9A-26B4-0A744659AED6}"/>
              </a:ext>
            </a:extLst>
          </p:cNvPr>
          <p:cNvPicPr>
            <a:picLocks noChangeAspect="1"/>
          </p:cNvPicPr>
          <p:nvPr/>
        </p:nvPicPr>
        <p:blipFill rotWithShape="1">
          <a:blip r:embed="rId3">
            <a:extLst>
              <a:ext uri="{28A0092B-C50C-407E-A947-70E740481C1C}">
                <a14:useLocalDpi xmlns:a14="http://schemas.microsoft.com/office/drawing/2010/main" val="0"/>
              </a:ext>
            </a:extLst>
          </a:blip>
          <a:srcRect l="4874" t="-140" r="1700" b="18733"/>
          <a:stretch/>
        </p:blipFill>
        <p:spPr bwMode="auto">
          <a:xfrm>
            <a:off x="3451409" y="1557068"/>
            <a:ext cx="1350627" cy="929379"/>
          </a:xfrm>
          <a:prstGeom prst="rect">
            <a:avLst/>
          </a:prstGeom>
          <a:noFill/>
          <a:extLst>
            <a:ext uri="{909E8E84-426E-40DD-AFC4-6F175D3DCCD1}">
              <a14:hiddenFill xmlns:a14="http://schemas.microsoft.com/office/drawing/2010/main">
                <a:solidFill>
                  <a:srgbClr val="FFFFFF"/>
                </a:solidFill>
              </a14:hiddenFill>
            </a:ext>
          </a:extLst>
        </p:spPr>
      </p:pic>
      <p:sp>
        <p:nvSpPr>
          <p:cNvPr id="2090" name="TextBox 2089">
            <a:extLst>
              <a:ext uri="{FF2B5EF4-FFF2-40B4-BE49-F238E27FC236}">
                <a16:creationId xmlns:a16="http://schemas.microsoft.com/office/drawing/2014/main" id="{1E0D3801-F4B6-6FDD-3CC2-DD6A4B4FB298}"/>
              </a:ext>
            </a:extLst>
          </p:cNvPr>
          <p:cNvSpPr txBox="1"/>
          <p:nvPr/>
        </p:nvSpPr>
        <p:spPr>
          <a:xfrm>
            <a:off x="9809692" y="5347544"/>
            <a:ext cx="2194560" cy="822960"/>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r>
              <a:rPr lang="en-US" sz="2400" b="1"/>
              <a:t>Attack </a:t>
            </a:r>
            <a:r>
              <a:rPr lang="en-US" sz="2400" b="1">
                <a:solidFill>
                  <a:srgbClr val="FF0000"/>
                </a:solidFill>
              </a:rPr>
              <a:t>not </a:t>
            </a:r>
            <a:r>
              <a:rPr lang="en-US" sz="2400" b="1"/>
              <a:t>very </a:t>
            </a:r>
          </a:p>
          <a:p>
            <a:pPr algn="ctr"/>
            <a:r>
              <a:rPr lang="en-US" sz="2400" b="1"/>
              <a:t>feasible…</a:t>
            </a:r>
          </a:p>
        </p:txBody>
      </p:sp>
      <p:sp>
        <p:nvSpPr>
          <p:cNvPr id="32" name="TextBox 31">
            <a:extLst>
              <a:ext uri="{FF2B5EF4-FFF2-40B4-BE49-F238E27FC236}">
                <a16:creationId xmlns:a16="http://schemas.microsoft.com/office/drawing/2014/main" id="{BA42024D-2C12-54B9-DFBB-EC4E7F4E80BB}"/>
              </a:ext>
            </a:extLst>
          </p:cNvPr>
          <p:cNvSpPr txBox="1"/>
          <p:nvPr/>
        </p:nvSpPr>
        <p:spPr>
          <a:xfrm>
            <a:off x="9812851" y="5347544"/>
            <a:ext cx="2194560" cy="822960"/>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r>
              <a:rPr lang="en-US" sz="2400" b="1"/>
              <a:t>Attack </a:t>
            </a:r>
            <a:r>
              <a:rPr lang="en-US" sz="2400" strike="sngStrike"/>
              <a:t>not</a:t>
            </a:r>
            <a:r>
              <a:rPr lang="en-US" sz="2400" b="1">
                <a:solidFill>
                  <a:srgbClr val="FF0000"/>
                </a:solidFill>
              </a:rPr>
              <a:t> </a:t>
            </a:r>
            <a:r>
              <a:rPr lang="en-US" sz="2400" b="1">
                <a:solidFill>
                  <a:srgbClr val="ED4747"/>
                </a:solidFill>
              </a:rPr>
              <a:t>very</a:t>
            </a:r>
            <a:r>
              <a:rPr lang="en-US" sz="2400" b="1"/>
              <a:t> </a:t>
            </a:r>
          </a:p>
          <a:p>
            <a:pPr algn="ctr"/>
            <a:r>
              <a:rPr lang="en-US" sz="2400" b="1"/>
              <a:t>feasible!</a:t>
            </a:r>
          </a:p>
        </p:txBody>
      </p:sp>
      <p:grpSp>
        <p:nvGrpSpPr>
          <p:cNvPr id="2078" name="Equals X">
            <a:extLst>
              <a:ext uri="{FF2B5EF4-FFF2-40B4-BE49-F238E27FC236}">
                <a16:creationId xmlns:a16="http://schemas.microsoft.com/office/drawing/2014/main" id="{D42AB6A8-4A7E-E481-9B93-278B35C1C529}"/>
              </a:ext>
            </a:extLst>
          </p:cNvPr>
          <p:cNvGrpSpPr/>
          <p:nvPr/>
        </p:nvGrpSpPr>
        <p:grpSpPr>
          <a:xfrm>
            <a:off x="3012099" y="5354679"/>
            <a:ext cx="365760" cy="621672"/>
            <a:chOff x="2806011" y="5577204"/>
            <a:chExt cx="365760" cy="621672"/>
          </a:xfrm>
        </p:grpSpPr>
        <p:pic>
          <p:nvPicPr>
            <p:cNvPr id="2079" name="Graphic 2078" descr="Close with solid fill">
              <a:extLst>
                <a:ext uri="{FF2B5EF4-FFF2-40B4-BE49-F238E27FC236}">
                  <a16:creationId xmlns:a16="http://schemas.microsoft.com/office/drawing/2014/main" id="{0510152C-BD18-B8E9-46F4-243940A4A3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6011" y="5577204"/>
              <a:ext cx="365760" cy="365756"/>
            </a:xfrm>
            <a:prstGeom prst="rect">
              <a:avLst/>
            </a:prstGeom>
          </p:spPr>
        </p:pic>
        <mc:AlternateContent xmlns:mc="http://schemas.openxmlformats.org/markup-compatibility/2006" xmlns:a14="http://schemas.microsoft.com/office/drawing/2010/main">
          <mc:Choice Requires="a14">
            <p:sp>
              <p:nvSpPr>
                <p:cNvPr id="2080" name="TextBox 2079">
                  <a:extLst>
                    <a:ext uri="{FF2B5EF4-FFF2-40B4-BE49-F238E27FC236}">
                      <a16:creationId xmlns:a16="http://schemas.microsoft.com/office/drawing/2014/main" id="{1DC72FDA-9E02-31CB-B0C5-59FE79A396F7}"/>
                    </a:ext>
                  </a:extLst>
                </p:cNvPr>
                <p:cNvSpPr txBox="1"/>
                <p:nvPr/>
              </p:nvSpPr>
              <p:spPr>
                <a:xfrm>
                  <a:off x="2839842" y="5829544"/>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974FBC"/>
                            </a:solidFill>
                            <a:latin typeface="Cambria Math" panose="02040503050406030204" pitchFamily="18" charset="0"/>
                          </a:rPr>
                          <m:t>=</m:t>
                        </m:r>
                      </m:oMath>
                    </m:oMathPara>
                  </a14:m>
                  <a:endParaRPr lang="en-US">
                    <a:solidFill>
                      <a:srgbClr val="974FBC"/>
                    </a:solidFill>
                  </a:endParaRPr>
                </a:p>
              </p:txBody>
            </p:sp>
          </mc:Choice>
          <mc:Fallback xmlns="">
            <p:sp>
              <p:nvSpPr>
                <p:cNvPr id="2080" name="TextBox 2079">
                  <a:extLst>
                    <a:ext uri="{FF2B5EF4-FFF2-40B4-BE49-F238E27FC236}">
                      <a16:creationId xmlns:a16="http://schemas.microsoft.com/office/drawing/2014/main" id="{1DC72FDA-9E02-31CB-B0C5-59FE79A396F7}"/>
                    </a:ext>
                  </a:extLst>
                </p:cNvPr>
                <p:cNvSpPr txBox="1">
                  <a:spLocks noRot="1" noChangeAspect="1" noMove="1" noResize="1" noEditPoints="1" noAdjustHandles="1" noChangeArrowheads="1" noChangeShapeType="1" noTextEdit="1"/>
                </p:cNvSpPr>
                <p:nvPr/>
              </p:nvSpPr>
              <p:spPr>
                <a:xfrm>
                  <a:off x="2839842" y="5829544"/>
                  <a:ext cx="298159" cy="369332"/>
                </a:xfrm>
                <a:prstGeom prst="rect">
                  <a:avLst/>
                </a:prstGeom>
                <a:blipFill>
                  <a:blip r:embed="rId6"/>
                  <a:stretch>
                    <a:fillRect l="-10204" r="-10204"/>
                  </a:stretch>
                </a:blipFill>
              </p:spPr>
              <p:txBody>
                <a:bodyPr/>
                <a:lstStyle/>
                <a:p>
                  <a:r>
                    <a:rPr lang="en-US">
                      <a:noFill/>
                    </a:rPr>
                    <a:t> </a:t>
                  </a:r>
                </a:p>
              </p:txBody>
            </p:sp>
          </mc:Fallback>
        </mc:AlternateContent>
      </p:grpSp>
      <p:grpSp>
        <p:nvGrpSpPr>
          <p:cNvPr id="2105" name="Sealed Envelope 5" hidden="1">
            <a:extLst>
              <a:ext uri="{FF2B5EF4-FFF2-40B4-BE49-F238E27FC236}">
                <a16:creationId xmlns:a16="http://schemas.microsoft.com/office/drawing/2014/main" id="{02421344-E77E-1864-77FA-5326FDF16F28}"/>
              </a:ext>
            </a:extLst>
          </p:cNvPr>
          <p:cNvGrpSpPr/>
          <p:nvPr/>
        </p:nvGrpSpPr>
        <p:grpSpPr>
          <a:xfrm>
            <a:off x="3393000" y="5463233"/>
            <a:ext cx="640080" cy="640080"/>
            <a:chOff x="4825265" y="4281661"/>
            <a:chExt cx="417525" cy="417525"/>
          </a:xfrm>
        </p:grpSpPr>
        <p:pic>
          <p:nvPicPr>
            <p:cNvPr id="2106" name="Graphic 2105" descr="Envelope outline">
              <a:extLst>
                <a:ext uri="{FF2B5EF4-FFF2-40B4-BE49-F238E27FC236}">
                  <a16:creationId xmlns:a16="http://schemas.microsoft.com/office/drawing/2014/main" id="{B6C9F57F-DFD4-1A43-8F68-AA4F3810C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5265" y="4281661"/>
              <a:ext cx="417525" cy="417525"/>
            </a:xfrm>
            <a:prstGeom prst="rect">
              <a:avLst/>
            </a:prstGeom>
          </p:spPr>
        </p:pic>
        <p:pic>
          <p:nvPicPr>
            <p:cNvPr id="2107" name="Graphic 2106" descr="Lock with solid fill">
              <a:extLst>
                <a:ext uri="{FF2B5EF4-FFF2-40B4-BE49-F238E27FC236}">
                  <a16:creationId xmlns:a16="http://schemas.microsoft.com/office/drawing/2014/main" id="{1E845458-6665-37CA-7385-5A32768F7A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197" y="4346530"/>
              <a:ext cx="307601" cy="307601"/>
            </a:xfrm>
            <a:prstGeom prst="rect">
              <a:avLst/>
            </a:prstGeom>
          </p:spPr>
        </p:pic>
      </p:grpSp>
      <p:pic>
        <p:nvPicPr>
          <p:cNvPr id="2068" name="Tiny aes key on dec" descr="Key with solid fill" hidden="1">
            <a:extLst>
              <a:ext uri="{FF2B5EF4-FFF2-40B4-BE49-F238E27FC236}">
                <a16:creationId xmlns:a16="http://schemas.microsoft.com/office/drawing/2014/main" id="{325DE583-1AF1-3CCF-BC92-65B8BA4248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64645" y="4335748"/>
            <a:ext cx="274320" cy="274320"/>
          </a:xfrm>
          <a:prstGeom prst="rect">
            <a:avLst/>
          </a:prstGeom>
        </p:spPr>
      </p:pic>
      <p:grpSp>
        <p:nvGrpSpPr>
          <p:cNvPr id="30" name="Sealed Envelope 2" hidden="1">
            <a:extLst>
              <a:ext uri="{FF2B5EF4-FFF2-40B4-BE49-F238E27FC236}">
                <a16:creationId xmlns:a16="http://schemas.microsoft.com/office/drawing/2014/main" id="{87626288-0699-96C9-131F-24EAA5BCC88E}"/>
              </a:ext>
            </a:extLst>
          </p:cNvPr>
          <p:cNvGrpSpPr/>
          <p:nvPr/>
        </p:nvGrpSpPr>
        <p:grpSpPr>
          <a:xfrm>
            <a:off x="5612178" y="4083509"/>
            <a:ext cx="640080" cy="640080"/>
            <a:chOff x="4825265" y="4281661"/>
            <a:chExt cx="417525" cy="417525"/>
          </a:xfrm>
        </p:grpSpPr>
        <p:pic>
          <p:nvPicPr>
            <p:cNvPr id="44" name="Graphic 43" descr="Envelope outline">
              <a:extLst>
                <a:ext uri="{FF2B5EF4-FFF2-40B4-BE49-F238E27FC236}">
                  <a16:creationId xmlns:a16="http://schemas.microsoft.com/office/drawing/2014/main" id="{449F9A2A-FCCA-BA60-FB4F-51D2FD0767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5265" y="4281661"/>
              <a:ext cx="417525" cy="417525"/>
            </a:xfrm>
            <a:prstGeom prst="rect">
              <a:avLst/>
            </a:prstGeom>
          </p:spPr>
        </p:pic>
        <p:pic>
          <p:nvPicPr>
            <p:cNvPr id="29" name="Graphic 28" descr="Lock with solid fill">
              <a:extLst>
                <a:ext uri="{FF2B5EF4-FFF2-40B4-BE49-F238E27FC236}">
                  <a16:creationId xmlns:a16="http://schemas.microsoft.com/office/drawing/2014/main" id="{7A947C6C-BED1-247E-E7D8-AE682AA2CC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2197" y="4346530"/>
              <a:ext cx="307601" cy="307601"/>
            </a:xfrm>
            <a:prstGeom prst="rect">
              <a:avLst/>
            </a:prstGeom>
          </p:spPr>
        </p:pic>
      </p:grpSp>
      <mc:AlternateContent xmlns:mc="http://schemas.openxmlformats.org/markup-compatibility/2006" xmlns:a14="http://schemas.microsoft.com/office/drawing/2010/main">
        <mc:Choice Requires="a14">
          <p:sp>
            <p:nvSpPr>
              <p:cNvPr id="50" name="Enc textbox 2">
                <a:extLst>
                  <a:ext uri="{FF2B5EF4-FFF2-40B4-BE49-F238E27FC236}">
                    <a16:creationId xmlns:a16="http://schemas.microsoft.com/office/drawing/2014/main" id="{FB254B0A-EA5E-5EC7-199F-F2477F4890AC}"/>
                  </a:ext>
                </a:extLst>
              </p:cNvPr>
              <p:cNvSpPr txBox="1"/>
              <p:nvPr/>
            </p:nvSpPr>
            <p:spPr>
              <a:xfrm>
                <a:off x="86128" y="5604020"/>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0" name="Enc textbox 2">
                <a:extLst>
                  <a:ext uri="{FF2B5EF4-FFF2-40B4-BE49-F238E27FC236}">
                    <a16:creationId xmlns:a16="http://schemas.microsoft.com/office/drawing/2014/main" id="{FB254B0A-EA5E-5EC7-199F-F2477F4890AC}"/>
                  </a:ext>
                </a:extLst>
              </p:cNvPr>
              <p:cNvSpPr txBox="1">
                <a:spLocks noRot="1" noChangeAspect="1" noMove="1" noResize="1" noEditPoints="1" noAdjustHandles="1" noChangeArrowheads="1" noChangeShapeType="1" noTextEdit="1"/>
              </p:cNvSpPr>
              <p:nvPr/>
            </p:nvSpPr>
            <p:spPr>
              <a:xfrm>
                <a:off x="86128" y="5604020"/>
                <a:ext cx="2941383" cy="369332"/>
              </a:xfrm>
              <a:prstGeom prst="rect">
                <a:avLst/>
              </a:prstGeom>
              <a:blipFill>
                <a:blip r:embed="rId13"/>
                <a:stretch>
                  <a:fillRect l="-3106" r="-331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nc textbox">
                <a:extLst>
                  <a:ext uri="{FF2B5EF4-FFF2-40B4-BE49-F238E27FC236}">
                    <a16:creationId xmlns:a16="http://schemas.microsoft.com/office/drawing/2014/main" id="{7E5E758E-3477-BBD4-6F7C-BA96EAAB819C}"/>
                  </a:ext>
                </a:extLst>
              </p:cNvPr>
              <p:cNvSpPr txBox="1"/>
              <p:nvPr/>
            </p:nvSpPr>
            <p:spPr>
              <a:xfrm>
                <a:off x="7541800" y="3636969"/>
                <a:ext cx="29413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𝐸𝑛𝑐𝑎𝑝𝑠</m:t>
                      </m:r>
                      <m:r>
                        <a:rPr lang="en-US" sz="2400" b="0" i="1" smtClean="0">
                          <a:latin typeface="Cambria Math" panose="02040503050406030204" pitchFamily="18" charset="0"/>
                        </a:rPr>
                        <m:t>(              ;        )</m:t>
                      </m:r>
                    </m:oMath>
                  </m:oMathPara>
                </a14:m>
                <a:endParaRPr lang="en-US" sz="2400"/>
              </a:p>
            </p:txBody>
          </p:sp>
        </mc:Choice>
        <mc:Fallback xmlns="">
          <p:sp>
            <p:nvSpPr>
              <p:cNvPr id="5" name="Enc textbox">
                <a:extLst>
                  <a:ext uri="{FF2B5EF4-FFF2-40B4-BE49-F238E27FC236}">
                    <a16:creationId xmlns:a16="http://schemas.microsoft.com/office/drawing/2014/main" id="{7E5E758E-3477-BBD4-6F7C-BA96EAAB819C}"/>
                  </a:ext>
                </a:extLst>
              </p:cNvPr>
              <p:cNvSpPr txBox="1">
                <a:spLocks noRot="1" noChangeAspect="1" noMove="1" noResize="1" noEditPoints="1" noAdjustHandles="1" noChangeArrowheads="1" noChangeShapeType="1" noTextEdit="1"/>
              </p:cNvSpPr>
              <p:nvPr/>
            </p:nvSpPr>
            <p:spPr>
              <a:xfrm>
                <a:off x="7541800" y="3636969"/>
                <a:ext cx="2941383" cy="369332"/>
              </a:xfrm>
              <a:prstGeom prst="rect">
                <a:avLst/>
              </a:prstGeom>
              <a:blipFill>
                <a:blip r:embed="rId14"/>
                <a:stretch>
                  <a:fillRect l="-3106" r="-3313" b="-35000"/>
                </a:stretch>
              </a:blipFill>
            </p:spPr>
            <p:txBody>
              <a:bodyPr/>
              <a:lstStyle/>
              <a:p>
                <a:r>
                  <a:rPr lang="en-US">
                    <a:noFill/>
                  </a:rPr>
                  <a:t> </a:t>
                </a:r>
              </a:p>
            </p:txBody>
          </p:sp>
        </mc:Fallback>
      </mc:AlternateContent>
      <p:sp>
        <p:nvSpPr>
          <p:cNvPr id="2048" name="Empty Envelope 2" hidden="1">
            <a:extLst>
              <a:ext uri="{FF2B5EF4-FFF2-40B4-BE49-F238E27FC236}">
                <a16:creationId xmlns:a16="http://schemas.microsoft.com/office/drawing/2014/main" id="{B136521F-F63C-F6B1-D8B2-886C20933292}"/>
              </a:ext>
            </a:extLst>
          </p:cNvPr>
          <p:cNvSpPr/>
          <p:nvPr/>
        </p:nvSpPr>
        <p:spPr>
          <a:xfrm>
            <a:off x="2353456" y="5427820"/>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49" name="tiny aes key 2" descr="Key with solid fill" hidden="1">
            <a:extLst>
              <a:ext uri="{FF2B5EF4-FFF2-40B4-BE49-F238E27FC236}">
                <a16:creationId xmlns:a16="http://schemas.microsoft.com/office/drawing/2014/main" id="{851BEAC4-C8D6-285C-FB4B-A89FFE4B2C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58612" y="5486748"/>
            <a:ext cx="274320" cy="274320"/>
          </a:xfrm>
          <a:prstGeom prst="rect">
            <a:avLst/>
          </a:prstGeom>
        </p:spPr>
      </p:pic>
      <p:grpSp>
        <p:nvGrpSpPr>
          <p:cNvPr id="42" name="Sealed Envelope 3" hidden="1">
            <a:extLst>
              <a:ext uri="{FF2B5EF4-FFF2-40B4-BE49-F238E27FC236}">
                <a16:creationId xmlns:a16="http://schemas.microsoft.com/office/drawing/2014/main" id="{44FBA14E-0892-26B3-23D4-AA3D41688C6F}"/>
              </a:ext>
            </a:extLst>
          </p:cNvPr>
          <p:cNvGrpSpPr/>
          <p:nvPr/>
        </p:nvGrpSpPr>
        <p:grpSpPr>
          <a:xfrm>
            <a:off x="3583977" y="4318353"/>
            <a:ext cx="640080" cy="640080"/>
            <a:chOff x="2564492" y="4464702"/>
            <a:chExt cx="417525" cy="417525"/>
          </a:xfrm>
        </p:grpSpPr>
        <p:pic>
          <p:nvPicPr>
            <p:cNvPr id="55" name="Graphic 54" descr="Envelope outline">
              <a:extLst>
                <a:ext uri="{FF2B5EF4-FFF2-40B4-BE49-F238E27FC236}">
                  <a16:creationId xmlns:a16="http://schemas.microsoft.com/office/drawing/2014/main" id="{4F0512ED-3825-CC76-D34C-56EDA45DC1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64492" y="4464702"/>
              <a:ext cx="417525" cy="417525"/>
            </a:xfrm>
            <a:prstGeom prst="rect">
              <a:avLst/>
            </a:prstGeom>
          </p:spPr>
        </p:pic>
        <p:pic>
          <p:nvPicPr>
            <p:cNvPr id="23" name="Closed Lock" descr="Lock with solid fill">
              <a:extLst>
                <a:ext uri="{FF2B5EF4-FFF2-40B4-BE49-F238E27FC236}">
                  <a16:creationId xmlns:a16="http://schemas.microsoft.com/office/drawing/2014/main" id="{337CB2A2-F524-910D-7B63-5B54C7034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19677" y="4528658"/>
              <a:ext cx="307601" cy="307601"/>
            </a:xfrm>
            <a:prstGeom prst="rect">
              <a:avLst/>
            </a:prstGeom>
          </p:spPr>
        </p:pic>
      </p:grpSp>
      <p:pic>
        <p:nvPicPr>
          <p:cNvPr id="12" name="Unlocked lock 2" descr="Unlock outline" hidden="1">
            <a:extLst>
              <a:ext uri="{FF2B5EF4-FFF2-40B4-BE49-F238E27FC236}">
                <a16:creationId xmlns:a16="http://schemas.microsoft.com/office/drawing/2014/main" id="{F3F0C6E3-285F-4149-B707-6E892439D7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62364" y="3541783"/>
            <a:ext cx="484632" cy="484632"/>
          </a:xfrm>
          <a:prstGeom prst="rect">
            <a:avLst/>
          </a:prstGeom>
        </p:spPr>
      </p:pic>
      <p:sp>
        <p:nvSpPr>
          <p:cNvPr id="2067" name="dec msg" hidden="1">
            <a:extLst>
              <a:ext uri="{FF2B5EF4-FFF2-40B4-BE49-F238E27FC236}">
                <a16:creationId xmlns:a16="http://schemas.microsoft.com/office/drawing/2014/main" id="{8834BFBC-6C4C-580C-E6A2-F905D2ADCD9D}"/>
              </a:ext>
            </a:extLst>
          </p:cNvPr>
          <p:cNvSpPr/>
          <p:nvPr/>
        </p:nvSpPr>
        <p:spPr>
          <a:xfrm>
            <a:off x="1166215" y="4262542"/>
            <a:ext cx="484632" cy="539496"/>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grpSp>
        <p:nvGrpSpPr>
          <p:cNvPr id="2055" name="Key in envelope">
            <a:extLst>
              <a:ext uri="{FF2B5EF4-FFF2-40B4-BE49-F238E27FC236}">
                <a16:creationId xmlns:a16="http://schemas.microsoft.com/office/drawing/2014/main" id="{A2062471-9AD9-1CC7-EFA2-9BF3E18B71AA}"/>
              </a:ext>
            </a:extLst>
          </p:cNvPr>
          <p:cNvGrpSpPr/>
          <p:nvPr/>
        </p:nvGrpSpPr>
        <p:grpSpPr>
          <a:xfrm>
            <a:off x="9803704" y="3455159"/>
            <a:ext cx="484632" cy="539496"/>
            <a:chOff x="9039178" y="2714575"/>
            <a:chExt cx="723900" cy="812482"/>
          </a:xfrm>
        </p:grpSpPr>
        <p:sp>
          <p:nvSpPr>
            <p:cNvPr id="2056" name="Freeform: Shape 2055">
              <a:extLst>
                <a:ext uri="{FF2B5EF4-FFF2-40B4-BE49-F238E27FC236}">
                  <a16:creationId xmlns:a16="http://schemas.microsoft.com/office/drawing/2014/main" id="{8EDAB3F9-57EE-A1E1-ECB0-0B684588619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057" name="Graphic 2056" descr="Key with solid fill">
              <a:extLst>
                <a:ext uri="{FF2B5EF4-FFF2-40B4-BE49-F238E27FC236}">
                  <a16:creationId xmlns:a16="http://schemas.microsoft.com/office/drawing/2014/main" id="{C32B5687-1BB9-204C-C6A3-61F0388817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97444" y="2827736"/>
              <a:ext cx="413126" cy="413126"/>
            </a:xfrm>
            <a:prstGeom prst="rect">
              <a:avLst/>
            </a:prstGeom>
          </p:spPr>
        </p:pic>
      </p:grpSp>
      <p:sp>
        <p:nvSpPr>
          <p:cNvPr id="2" name="Title 1">
            <a:extLst>
              <a:ext uri="{FF2B5EF4-FFF2-40B4-BE49-F238E27FC236}">
                <a16:creationId xmlns:a16="http://schemas.microsoft.com/office/drawing/2014/main" id="{45EAA5CA-54CF-B3E5-8BBF-96FDA8E34B7A}"/>
              </a:ext>
            </a:extLst>
          </p:cNvPr>
          <p:cNvSpPr>
            <a:spLocks noGrp="1"/>
          </p:cNvSpPr>
          <p:nvPr>
            <p:ph type="title"/>
          </p:nvPr>
        </p:nvSpPr>
        <p:spPr/>
        <p:txBody>
          <a:bodyPr/>
          <a:lstStyle/>
          <a:p>
            <a:r>
              <a:rPr lang="en-US">
                <a:cs typeface="Calibri Light"/>
              </a:rPr>
              <a:t>Public Key Poisoning</a:t>
            </a:r>
            <a:endParaRPr lang="en-US"/>
          </a:p>
        </p:txBody>
      </p:sp>
      <p:sp>
        <p:nvSpPr>
          <p:cNvPr id="6" name="Slide Number Placeholder 5">
            <a:extLst>
              <a:ext uri="{FF2B5EF4-FFF2-40B4-BE49-F238E27FC236}">
                <a16:creationId xmlns:a16="http://schemas.microsoft.com/office/drawing/2014/main" id="{DB43A0BB-EEDA-04A5-EB8F-50366BCDC6B9}"/>
              </a:ext>
            </a:extLst>
          </p:cNvPr>
          <p:cNvSpPr>
            <a:spLocks noGrp="1"/>
          </p:cNvSpPr>
          <p:nvPr>
            <p:ph type="sldNum" sz="quarter" idx="12"/>
          </p:nvPr>
        </p:nvSpPr>
        <p:spPr/>
        <p:txBody>
          <a:bodyPr/>
          <a:lstStyle/>
          <a:p>
            <a:fld id="{A8AB81F3-D877-40AB-B9C6-5DBC3A20DFE8}" type="slidenum">
              <a:rPr lang="en-US" smtClean="0"/>
              <a:t>8</a:t>
            </a:fld>
            <a:endParaRPr lang="en-US"/>
          </a:p>
        </p:txBody>
      </p:sp>
      <p:pic>
        <p:nvPicPr>
          <p:cNvPr id="2054" name="Gandalf" descr="See the source image">
            <a:extLst>
              <a:ext uri="{FF2B5EF4-FFF2-40B4-BE49-F238E27FC236}">
                <a16:creationId xmlns:a16="http://schemas.microsoft.com/office/drawing/2014/main" id="{284680E1-F6A6-9E87-BEA9-3CD0451185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0678" y="1543182"/>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Keygen Textbox">
                <a:extLst>
                  <a:ext uri="{FF2B5EF4-FFF2-40B4-BE49-F238E27FC236}">
                    <a16:creationId xmlns:a16="http://schemas.microsoft.com/office/drawing/2014/main" id="{DE950BF2-E782-9CCB-9617-4B46719D3DC9}"/>
                  </a:ext>
                </a:extLst>
              </p:cNvPr>
              <p:cNvSpPr txBox="1"/>
              <p:nvPr/>
            </p:nvSpPr>
            <p:spPr>
              <a:xfrm>
                <a:off x="4064945" y="2735528"/>
                <a:ext cx="138544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𝐾𝑒𝑦𝑔𝑒𝑛</m:t>
                      </m:r>
                      <m:r>
                        <a:rPr lang="en-US" sz="2400" b="0" i="1" smtClean="0">
                          <a:latin typeface="Cambria Math" panose="02040503050406030204" pitchFamily="18" charset="0"/>
                        </a:rPr>
                        <m:t>()</m:t>
                      </m:r>
                    </m:oMath>
                  </m:oMathPara>
                </a14:m>
                <a:endParaRPr lang="en-US" sz="2400"/>
              </a:p>
            </p:txBody>
          </p:sp>
        </mc:Choice>
        <mc:Fallback xmlns="">
          <p:sp>
            <p:nvSpPr>
              <p:cNvPr id="4" name="Keygen Textbox">
                <a:extLst>
                  <a:ext uri="{FF2B5EF4-FFF2-40B4-BE49-F238E27FC236}">
                    <a16:creationId xmlns:a16="http://schemas.microsoft.com/office/drawing/2014/main" id="{DE950BF2-E782-9CCB-9617-4B46719D3DC9}"/>
                  </a:ext>
                </a:extLst>
              </p:cNvPr>
              <p:cNvSpPr txBox="1">
                <a:spLocks noRot="1" noChangeAspect="1" noMove="1" noResize="1" noEditPoints="1" noAdjustHandles="1" noChangeArrowheads="1" noChangeShapeType="1" noTextEdit="1"/>
              </p:cNvSpPr>
              <p:nvPr/>
            </p:nvSpPr>
            <p:spPr>
              <a:xfrm>
                <a:off x="4064945" y="2735528"/>
                <a:ext cx="1385443" cy="369332"/>
              </a:xfrm>
              <a:prstGeom prst="rect">
                <a:avLst/>
              </a:prstGeom>
              <a:blipFill>
                <a:blip r:embed="rId18"/>
                <a:stretch>
                  <a:fillRect l="-7048" r="-7489" b="-35000"/>
                </a:stretch>
              </a:blipFill>
            </p:spPr>
            <p:txBody>
              <a:bodyPr/>
              <a:lstStyle/>
              <a:p>
                <a:r>
                  <a:rPr lang="en-US">
                    <a:noFill/>
                  </a:rPr>
                  <a:t> </a:t>
                </a:r>
              </a:p>
            </p:txBody>
          </p:sp>
        </mc:Fallback>
      </mc:AlternateContent>
      <p:pic>
        <p:nvPicPr>
          <p:cNvPr id="20" name="Big aes key 1" descr="Key with solid fill">
            <a:extLst>
              <a:ext uri="{FF2B5EF4-FFF2-40B4-BE49-F238E27FC236}">
                <a16:creationId xmlns:a16="http://schemas.microsoft.com/office/drawing/2014/main" id="{ABFB26D2-405E-942E-0686-CC6F87BE71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561388" y="2636495"/>
            <a:ext cx="484632" cy="484632"/>
          </a:xfrm>
          <a:prstGeom prst="rect">
            <a:avLst/>
          </a:prstGeom>
        </p:spPr>
      </p:pic>
      <p:cxnSp>
        <p:nvCxnSpPr>
          <p:cNvPr id="22" name="keygen to keys">
            <a:extLst>
              <a:ext uri="{FF2B5EF4-FFF2-40B4-BE49-F238E27FC236}">
                <a16:creationId xmlns:a16="http://schemas.microsoft.com/office/drawing/2014/main" id="{18C61CB3-D5EE-68ED-648E-7D3E73C99439}"/>
              </a:ext>
            </a:extLst>
          </p:cNvPr>
          <p:cNvCxnSpPr>
            <a:cxnSpLocks/>
          </p:cNvCxnSpPr>
          <p:nvPr/>
        </p:nvCxnSpPr>
        <p:spPr>
          <a:xfrm flipH="1">
            <a:off x="3700969" y="2920194"/>
            <a:ext cx="3657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sk">
            <a:extLst>
              <a:ext uri="{FF2B5EF4-FFF2-40B4-BE49-F238E27FC236}">
                <a16:creationId xmlns:a16="http://schemas.microsoft.com/office/drawing/2014/main" id="{6D512D35-7E5B-96B7-60D9-DD50A37033CA}"/>
              </a:ext>
            </a:extLst>
          </p:cNvPr>
          <p:cNvGrpSpPr/>
          <p:nvPr/>
        </p:nvGrpSpPr>
        <p:grpSpPr>
          <a:xfrm>
            <a:off x="2756223" y="2534062"/>
            <a:ext cx="497750" cy="773717"/>
            <a:chOff x="2730878" y="2587936"/>
            <a:chExt cx="497750" cy="773717"/>
          </a:xfrm>
        </p:grpSpPr>
        <p:pic>
          <p:nvPicPr>
            <p:cNvPr id="13" name="Graphic 12" descr="Old Key outline">
              <a:extLst>
                <a:ext uri="{FF2B5EF4-FFF2-40B4-BE49-F238E27FC236}">
                  <a16:creationId xmlns:a16="http://schemas.microsoft.com/office/drawing/2014/main" id="{F514BC98-5F05-191B-ABC0-3B381E3B454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43996" y="2587936"/>
              <a:ext cx="484632" cy="484632"/>
            </a:xfrm>
            <a:prstGeom prst="rect">
              <a:avLst/>
            </a:prstGeom>
          </p:spPr>
        </p:pic>
        <p:sp>
          <p:nvSpPr>
            <p:cNvPr id="34" name="TextBox 33">
              <a:extLst>
                <a:ext uri="{FF2B5EF4-FFF2-40B4-BE49-F238E27FC236}">
                  <a16:creationId xmlns:a16="http://schemas.microsoft.com/office/drawing/2014/main" id="{C7018717-9C18-2074-D152-6B3B0EBC6F24}"/>
                </a:ext>
              </a:extLst>
            </p:cNvPr>
            <p:cNvSpPr txBox="1"/>
            <p:nvPr/>
          </p:nvSpPr>
          <p:spPr>
            <a:xfrm>
              <a:off x="2730878" y="2961543"/>
              <a:ext cx="402674" cy="400110"/>
            </a:xfrm>
            <a:prstGeom prst="rect">
              <a:avLst/>
            </a:prstGeom>
            <a:noFill/>
          </p:spPr>
          <p:txBody>
            <a:bodyPr wrap="none" rtlCol="0">
              <a:spAutoFit/>
            </a:bodyPr>
            <a:lstStyle/>
            <a:p>
              <a:r>
                <a:rPr lang="en-US" sz="2000" err="1">
                  <a:solidFill>
                    <a:srgbClr val="ED4747"/>
                  </a:solidFill>
                </a:rPr>
                <a:t>sk</a:t>
              </a:r>
              <a:endParaRPr lang="en-US">
                <a:solidFill>
                  <a:srgbClr val="ED4747"/>
                </a:solidFill>
              </a:endParaRPr>
            </a:p>
          </p:txBody>
        </p:sp>
      </p:grpSp>
      <p:cxnSp>
        <p:nvCxnSpPr>
          <p:cNvPr id="53" name="enc to dec">
            <a:extLst>
              <a:ext uri="{FF2B5EF4-FFF2-40B4-BE49-F238E27FC236}">
                <a16:creationId xmlns:a16="http://schemas.microsoft.com/office/drawing/2014/main" id="{BBD53CC9-1771-049C-0357-B974F8237C29}"/>
              </a:ext>
            </a:extLst>
          </p:cNvPr>
          <p:cNvCxnSpPr>
            <a:cxnSpLocks/>
          </p:cNvCxnSpPr>
          <p:nvPr/>
        </p:nvCxnSpPr>
        <p:spPr>
          <a:xfrm flipH="1">
            <a:off x="4350954" y="4683887"/>
            <a:ext cx="3199724"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Dec textbox">
                <a:extLst>
                  <a:ext uri="{FF2B5EF4-FFF2-40B4-BE49-F238E27FC236}">
                    <a16:creationId xmlns:a16="http://schemas.microsoft.com/office/drawing/2014/main" id="{DB4D893D-66CF-E8A6-DEAB-C8BFC1957C15}"/>
                  </a:ext>
                </a:extLst>
              </p:cNvPr>
              <p:cNvSpPr txBox="1"/>
              <p:nvPr/>
            </p:nvSpPr>
            <p:spPr>
              <a:xfrm>
                <a:off x="1900133" y="4458047"/>
                <a:ext cx="24668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𝐷𝑒𝑐𝑎𝑝𝑠</m:t>
                      </m:r>
                      <m:r>
                        <a:rPr lang="en-US" sz="2400" b="0" i="1" smtClean="0">
                          <a:latin typeface="Cambria Math" panose="02040503050406030204" pitchFamily="18" charset="0"/>
                        </a:rPr>
                        <m:t>(       ;        )</m:t>
                      </m:r>
                    </m:oMath>
                  </m:oMathPara>
                </a14:m>
                <a:endParaRPr lang="en-US" sz="2400"/>
              </a:p>
            </p:txBody>
          </p:sp>
        </mc:Choice>
        <mc:Fallback xmlns="">
          <p:sp>
            <p:nvSpPr>
              <p:cNvPr id="54" name="Dec textbox">
                <a:extLst>
                  <a:ext uri="{FF2B5EF4-FFF2-40B4-BE49-F238E27FC236}">
                    <a16:creationId xmlns:a16="http://schemas.microsoft.com/office/drawing/2014/main" id="{DB4D893D-66CF-E8A6-DEAB-C8BFC1957C15}"/>
                  </a:ext>
                </a:extLst>
              </p:cNvPr>
              <p:cNvSpPr txBox="1">
                <a:spLocks noRot="1" noChangeAspect="1" noMove="1" noResize="1" noEditPoints="1" noAdjustHandles="1" noChangeArrowheads="1" noChangeShapeType="1" noTextEdit="1"/>
              </p:cNvSpPr>
              <p:nvPr/>
            </p:nvSpPr>
            <p:spPr>
              <a:xfrm>
                <a:off x="1900133" y="4458047"/>
                <a:ext cx="2466894" cy="369332"/>
              </a:xfrm>
              <a:prstGeom prst="rect">
                <a:avLst/>
              </a:prstGeom>
              <a:blipFill>
                <a:blip r:embed="rId21"/>
                <a:stretch>
                  <a:fillRect l="-3960" r="-3960" b="-34426"/>
                </a:stretch>
              </a:blipFill>
            </p:spPr>
            <p:txBody>
              <a:bodyPr/>
              <a:lstStyle/>
              <a:p>
                <a:r>
                  <a:rPr lang="en-US">
                    <a:noFill/>
                  </a:rPr>
                  <a:t> </a:t>
                </a:r>
              </a:p>
            </p:txBody>
          </p:sp>
        </mc:Fallback>
      </mc:AlternateContent>
      <p:pic>
        <p:nvPicPr>
          <p:cNvPr id="62" name="dec sk" descr="Old Key outline">
            <a:extLst>
              <a:ext uri="{FF2B5EF4-FFF2-40B4-BE49-F238E27FC236}">
                <a16:creationId xmlns:a16="http://schemas.microsoft.com/office/drawing/2014/main" id="{A289D523-B637-6444-A7A8-43AC4982877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043895" y="4386714"/>
            <a:ext cx="484632" cy="484632"/>
          </a:xfrm>
          <a:prstGeom prst="rect">
            <a:avLst/>
          </a:prstGeom>
        </p:spPr>
      </p:pic>
      <p:cxnSp>
        <p:nvCxnSpPr>
          <p:cNvPr id="2077" name="aes key to msg">
            <a:extLst>
              <a:ext uri="{FF2B5EF4-FFF2-40B4-BE49-F238E27FC236}">
                <a16:creationId xmlns:a16="http://schemas.microsoft.com/office/drawing/2014/main" id="{7BFA7FD8-7FA2-0E1C-B1BF-0623DDFB5B50}"/>
              </a:ext>
            </a:extLst>
          </p:cNvPr>
          <p:cNvCxnSpPr>
            <a:cxnSpLocks/>
          </p:cNvCxnSpPr>
          <p:nvPr/>
        </p:nvCxnSpPr>
        <p:spPr>
          <a:xfrm flipH="1">
            <a:off x="9545014" y="3112147"/>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2083" name="dec to dec msg">
            <a:extLst>
              <a:ext uri="{FF2B5EF4-FFF2-40B4-BE49-F238E27FC236}">
                <a16:creationId xmlns:a16="http://schemas.microsoft.com/office/drawing/2014/main" id="{CDD6D97A-B9A8-8A34-4A11-9A85DA3F918F}"/>
              </a:ext>
            </a:extLst>
          </p:cNvPr>
          <p:cNvCxnSpPr>
            <a:cxnSpLocks/>
          </p:cNvCxnSpPr>
          <p:nvPr/>
        </p:nvCxnSpPr>
        <p:spPr>
          <a:xfrm flipH="1" flipV="1">
            <a:off x="1662481" y="4634303"/>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0B23B5-FB4B-E27B-B871-C2806997B10A}"/>
              </a:ext>
            </a:extLst>
          </p:cNvPr>
          <p:cNvSpPr txBox="1"/>
          <p:nvPr/>
        </p:nvSpPr>
        <p:spPr>
          <a:xfrm>
            <a:off x="3237788" y="2916110"/>
            <a:ext cx="436338" cy="400110"/>
          </a:xfrm>
          <a:prstGeom prst="rect">
            <a:avLst/>
          </a:prstGeom>
          <a:noFill/>
        </p:spPr>
        <p:txBody>
          <a:bodyPr wrap="none" rtlCol="0">
            <a:spAutoFit/>
          </a:bodyPr>
          <a:lstStyle/>
          <a:p>
            <a:r>
              <a:rPr lang="en-US" sz="2000">
                <a:solidFill>
                  <a:srgbClr val="0085CA"/>
                </a:solidFill>
              </a:rPr>
              <a:t>pk</a:t>
            </a:r>
            <a:endParaRPr lang="en-US">
              <a:solidFill>
                <a:srgbClr val="0085CA"/>
              </a:solidFill>
            </a:endParaRPr>
          </a:p>
        </p:txBody>
      </p:sp>
      <p:pic>
        <p:nvPicPr>
          <p:cNvPr id="9" name="Unlocked lock1" descr="Unlock outline" hidden="1">
            <a:extLst>
              <a:ext uri="{FF2B5EF4-FFF2-40B4-BE49-F238E27FC236}">
                <a16:creationId xmlns:a16="http://schemas.microsoft.com/office/drawing/2014/main" id="{4351FBF2-E0DB-B773-FD9B-478873F84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06699" y="2556687"/>
            <a:ext cx="484632" cy="484632"/>
          </a:xfrm>
          <a:prstGeom prst="rect">
            <a:avLst/>
          </a:prstGeom>
        </p:spPr>
      </p:pic>
      <p:cxnSp>
        <p:nvCxnSpPr>
          <p:cNvPr id="24" name="Straight Arrow Connector 23">
            <a:extLst>
              <a:ext uri="{FF2B5EF4-FFF2-40B4-BE49-F238E27FC236}">
                <a16:creationId xmlns:a16="http://schemas.microsoft.com/office/drawing/2014/main" id="{DA245FA1-366D-E70E-69AD-D6347C262360}"/>
              </a:ext>
            </a:extLst>
          </p:cNvPr>
          <p:cNvCxnSpPr>
            <a:cxnSpLocks/>
          </p:cNvCxnSpPr>
          <p:nvPr/>
        </p:nvCxnSpPr>
        <p:spPr>
          <a:xfrm>
            <a:off x="4350954"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058" name="Unlocked lock 3" descr="Unlock outline" hidden="1">
            <a:extLst>
              <a:ext uri="{FF2B5EF4-FFF2-40B4-BE49-F238E27FC236}">
                <a16:creationId xmlns:a16="http://schemas.microsoft.com/office/drawing/2014/main" id="{88DACDB9-072C-26CC-1F5A-A6B2129642A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5679521" y="3283273"/>
            <a:ext cx="484632" cy="484632"/>
          </a:xfrm>
          <a:prstGeom prst="rect">
            <a:avLst/>
          </a:prstGeom>
        </p:spPr>
      </p:pic>
      <p:pic>
        <p:nvPicPr>
          <p:cNvPr id="3" name="Big aes key 2" descr="Key with solid fill" hidden="1">
            <a:extLst>
              <a:ext uri="{FF2B5EF4-FFF2-40B4-BE49-F238E27FC236}">
                <a16:creationId xmlns:a16="http://schemas.microsoft.com/office/drawing/2014/main" id="{297B1ECE-D384-2084-41E3-0F55A7373D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68539" y="4377836"/>
            <a:ext cx="484632" cy="484632"/>
          </a:xfrm>
          <a:prstGeom prst="rect">
            <a:avLst/>
          </a:prstGeom>
        </p:spPr>
      </p:pic>
      <p:cxnSp>
        <p:nvCxnSpPr>
          <p:cNvPr id="19" name="dec msg to key">
            <a:extLst>
              <a:ext uri="{FF2B5EF4-FFF2-40B4-BE49-F238E27FC236}">
                <a16:creationId xmlns:a16="http://schemas.microsoft.com/office/drawing/2014/main" id="{BD15AE97-8846-9C18-59C4-2DA2A3CAEEAC}"/>
              </a:ext>
            </a:extLst>
          </p:cNvPr>
          <p:cNvCxnSpPr>
            <a:cxnSpLocks/>
          </p:cNvCxnSpPr>
          <p:nvPr/>
        </p:nvCxnSpPr>
        <p:spPr>
          <a:xfrm flipH="1">
            <a:off x="876703" y="4630945"/>
            <a:ext cx="274320"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8" name="Coins" descr="Stacks of gold coins">
            <a:extLst>
              <a:ext uri="{FF2B5EF4-FFF2-40B4-BE49-F238E27FC236}">
                <a16:creationId xmlns:a16="http://schemas.microsoft.com/office/drawing/2014/main" id="{3BD27439-F77F-DFA7-0CE9-DB169C73F4CC}"/>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9112683" y="3658312"/>
            <a:ext cx="484632" cy="323088"/>
          </a:xfrm>
          <a:prstGeom prst="rect">
            <a:avLst/>
          </a:prstGeom>
        </p:spPr>
      </p:pic>
      <p:cxnSp>
        <p:nvCxnSpPr>
          <p:cNvPr id="27" name="aes key to msg">
            <a:extLst>
              <a:ext uri="{FF2B5EF4-FFF2-40B4-BE49-F238E27FC236}">
                <a16:creationId xmlns:a16="http://schemas.microsoft.com/office/drawing/2014/main" id="{80FADAFA-F27F-8D6E-6496-57B1082C7CC9}"/>
              </a:ext>
            </a:extLst>
          </p:cNvPr>
          <p:cNvCxnSpPr>
            <a:cxnSpLocks/>
          </p:cNvCxnSpPr>
          <p:nvPr/>
        </p:nvCxnSpPr>
        <p:spPr>
          <a:xfrm>
            <a:off x="9813785" y="3115941"/>
            <a:ext cx="217091" cy="306139"/>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28" name="Unlocked lock 2" descr="Unlock outline" hidden="1">
            <a:extLst>
              <a:ext uri="{FF2B5EF4-FFF2-40B4-BE49-F238E27FC236}">
                <a16:creationId xmlns:a16="http://schemas.microsoft.com/office/drawing/2014/main" id="{F312B004-F683-7690-EDC6-44D9D7515E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99375" y="5507729"/>
            <a:ext cx="484632" cy="484632"/>
          </a:xfrm>
          <a:prstGeom prst="rect">
            <a:avLst/>
          </a:prstGeom>
        </p:spPr>
      </p:pic>
      <p:pic>
        <p:nvPicPr>
          <p:cNvPr id="49" name="Coins 2" descr="Stacks of gold coins">
            <a:extLst>
              <a:ext uri="{FF2B5EF4-FFF2-40B4-BE49-F238E27FC236}">
                <a16:creationId xmlns:a16="http://schemas.microsoft.com/office/drawing/2014/main" id="{74502FE9-9634-0B86-A2E1-DE6DC19BA3C9}"/>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663615" y="5644228"/>
            <a:ext cx="484632" cy="323088"/>
          </a:xfrm>
          <a:prstGeom prst="rect">
            <a:avLst/>
          </a:prstGeom>
        </p:spPr>
      </p:pic>
      <p:cxnSp>
        <p:nvCxnSpPr>
          <p:cNvPr id="57" name="aes key 2 to coins">
            <a:extLst>
              <a:ext uri="{FF2B5EF4-FFF2-40B4-BE49-F238E27FC236}">
                <a16:creationId xmlns:a16="http://schemas.microsoft.com/office/drawing/2014/main" id="{55CFCCEC-8048-9C5A-E63A-84C54E361375}"/>
              </a:ext>
            </a:extLst>
          </p:cNvPr>
          <p:cNvCxnSpPr>
            <a:cxnSpLocks/>
          </p:cNvCxnSpPr>
          <p:nvPr/>
        </p:nvCxnSpPr>
        <p:spPr>
          <a:xfrm>
            <a:off x="749998" y="4862282"/>
            <a:ext cx="932688" cy="57607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3" name="Equals ?" hidden="1">
                <a:extLst>
                  <a:ext uri="{FF2B5EF4-FFF2-40B4-BE49-F238E27FC236}">
                    <a16:creationId xmlns:a16="http://schemas.microsoft.com/office/drawing/2014/main" id="{8B202BBB-BF85-C6DD-7A49-DA73DA7CB2B4}"/>
                  </a:ext>
                </a:extLst>
              </p:cNvPr>
              <p:cNvSpPr txBox="1"/>
              <p:nvPr/>
            </p:nvSpPr>
            <p:spPr>
              <a:xfrm>
                <a:off x="3076897" y="5279337"/>
                <a:ext cx="226023" cy="6134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b="0" i="1" smtClean="0">
                              <a:solidFill>
                                <a:srgbClr val="974FBC"/>
                              </a:solidFill>
                              <a:latin typeface="Cambria Math" panose="02040503050406030204" pitchFamily="18" charset="0"/>
                            </a:rPr>
                          </m:ctrlPr>
                        </m:mPr>
                        <m:mr>
                          <m:e>
                            <m:r>
                              <m:rPr>
                                <m:brk m:alnAt="7"/>
                              </m:rPr>
                              <a:rPr lang="en-US" sz="2400" b="0" i="1" smtClean="0">
                                <a:solidFill>
                                  <a:srgbClr val="974FBC"/>
                                </a:solidFill>
                                <a:latin typeface="Cambria Math" panose="02040503050406030204" pitchFamily="18" charset="0"/>
                              </a:rPr>
                              <m:t>?</m:t>
                            </m:r>
                          </m:e>
                        </m:mr>
                        <m:mr>
                          <m:e>
                            <m:r>
                              <a:rPr lang="en-US" sz="2400" b="0" i="1" smtClean="0">
                                <a:solidFill>
                                  <a:srgbClr val="974FBC"/>
                                </a:solidFill>
                                <a:latin typeface="Cambria Math" panose="02040503050406030204" pitchFamily="18" charset="0"/>
                              </a:rPr>
                              <m:t>=</m:t>
                            </m:r>
                          </m:e>
                        </m:mr>
                      </m:m>
                    </m:oMath>
                  </m:oMathPara>
                </a14:m>
                <a:endParaRPr lang="en-US" sz="2400"/>
              </a:p>
            </p:txBody>
          </p:sp>
        </mc:Choice>
        <mc:Fallback xmlns="">
          <p:sp>
            <p:nvSpPr>
              <p:cNvPr id="2073" name="Equals ?" hidden="1">
                <a:extLst>
                  <a:ext uri="{FF2B5EF4-FFF2-40B4-BE49-F238E27FC236}">
                    <a16:creationId xmlns:a16="http://schemas.microsoft.com/office/drawing/2014/main" id="{8B202BBB-BF85-C6DD-7A49-DA73DA7CB2B4}"/>
                  </a:ext>
                </a:extLst>
              </p:cNvPr>
              <p:cNvSpPr txBox="1">
                <a:spLocks noRot="1" noChangeAspect="1" noMove="1" noResize="1" noEditPoints="1" noAdjustHandles="1" noChangeArrowheads="1" noChangeShapeType="1" noTextEdit="1"/>
              </p:cNvSpPr>
              <p:nvPr/>
            </p:nvSpPr>
            <p:spPr>
              <a:xfrm>
                <a:off x="3076897" y="5279337"/>
                <a:ext cx="226023" cy="613438"/>
              </a:xfrm>
              <a:prstGeom prst="rect">
                <a:avLst/>
              </a:prstGeom>
              <a:blipFill>
                <a:blip r:embed="rId23"/>
                <a:stretch>
                  <a:fillRect/>
                </a:stretch>
              </a:blipFill>
            </p:spPr>
            <p:txBody>
              <a:bodyPr/>
              <a:lstStyle/>
              <a:p>
                <a:r>
                  <a:rPr lang="en-US">
                    <a:noFill/>
                  </a:rPr>
                  <a:t> </a:t>
                </a:r>
              </a:p>
            </p:txBody>
          </p:sp>
        </mc:Fallback>
      </mc:AlternateContent>
      <p:pic>
        <p:nvPicPr>
          <p:cNvPr id="2084" name="Picture 2083">
            <a:extLst>
              <a:ext uri="{FF2B5EF4-FFF2-40B4-BE49-F238E27FC236}">
                <a16:creationId xmlns:a16="http://schemas.microsoft.com/office/drawing/2014/main" id="{5C81885D-A1C9-F090-8D55-E03AA526C2F6}"/>
              </a:ext>
            </a:extLst>
          </p:cNvPr>
          <p:cNvPicPr>
            <a:picLocks noChangeAspect="1"/>
          </p:cNvPicPr>
          <p:nvPr/>
        </p:nvPicPr>
        <p:blipFill>
          <a:blip r:embed="rId24"/>
          <a:stretch>
            <a:fillRect/>
          </a:stretch>
        </p:blipFill>
        <p:spPr>
          <a:xfrm>
            <a:off x="5331463" y="5234028"/>
            <a:ext cx="1948126" cy="1095821"/>
          </a:xfrm>
          <a:prstGeom prst="rect">
            <a:avLst/>
          </a:prstGeom>
          <a:ln w="38100">
            <a:noFill/>
          </a:ln>
        </p:spPr>
      </p:pic>
      <p:cxnSp>
        <p:nvCxnSpPr>
          <p:cNvPr id="2085" name="Straight Arrow Connector 2084">
            <a:extLst>
              <a:ext uri="{FF2B5EF4-FFF2-40B4-BE49-F238E27FC236}">
                <a16:creationId xmlns:a16="http://schemas.microsoft.com/office/drawing/2014/main" id="{A2001406-0979-816D-E368-1E9666476661}"/>
              </a:ext>
            </a:extLst>
          </p:cNvPr>
          <p:cNvCxnSpPr>
            <a:cxnSpLocks/>
          </p:cNvCxnSpPr>
          <p:nvPr/>
        </p:nvCxnSpPr>
        <p:spPr>
          <a:xfrm>
            <a:off x="4046426" y="5791473"/>
            <a:ext cx="1188720" cy="165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89" name="TextBox 2088">
                <a:extLst>
                  <a:ext uri="{FF2B5EF4-FFF2-40B4-BE49-F238E27FC236}">
                    <a16:creationId xmlns:a16="http://schemas.microsoft.com/office/drawing/2014/main" id="{0EA09E8C-5CA0-2614-482D-4F0E086FCCB0}"/>
                  </a:ext>
                </a:extLst>
              </p:cNvPr>
              <p:cNvSpPr txBox="1"/>
              <p:nvPr/>
            </p:nvSpPr>
            <p:spPr>
              <a:xfrm>
                <a:off x="4027577" y="5407214"/>
                <a:ext cx="112639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𝐴𝑏𝑜𝑟𝑡</m:t>
                      </m:r>
                      <m:r>
                        <a:rPr lang="en-US" sz="2400" b="0" i="1" smtClean="0">
                          <a:solidFill>
                            <a:schemeClr val="tx1"/>
                          </a:solidFill>
                          <a:latin typeface="Cambria Math" panose="02040503050406030204" pitchFamily="18" charset="0"/>
                        </a:rPr>
                        <m:t>()</m:t>
                      </m:r>
                    </m:oMath>
                  </m:oMathPara>
                </a14:m>
                <a:endParaRPr lang="en-US">
                  <a:solidFill>
                    <a:schemeClr val="tx1"/>
                  </a:solidFill>
                </a:endParaRPr>
              </a:p>
            </p:txBody>
          </p:sp>
        </mc:Choice>
        <mc:Fallback xmlns="">
          <p:sp>
            <p:nvSpPr>
              <p:cNvPr id="2089" name="TextBox 2088">
                <a:extLst>
                  <a:ext uri="{FF2B5EF4-FFF2-40B4-BE49-F238E27FC236}">
                    <a16:creationId xmlns:a16="http://schemas.microsoft.com/office/drawing/2014/main" id="{0EA09E8C-5CA0-2614-482D-4F0E086FCCB0}"/>
                  </a:ext>
                </a:extLst>
              </p:cNvPr>
              <p:cNvSpPr txBox="1">
                <a:spLocks noRot="1" noChangeAspect="1" noMove="1" noResize="1" noEditPoints="1" noAdjustHandles="1" noChangeArrowheads="1" noChangeShapeType="1" noTextEdit="1"/>
              </p:cNvSpPr>
              <p:nvPr/>
            </p:nvSpPr>
            <p:spPr>
              <a:xfrm>
                <a:off x="4027577" y="5407214"/>
                <a:ext cx="1126399" cy="369332"/>
              </a:xfrm>
              <a:prstGeom prst="rect">
                <a:avLst/>
              </a:prstGeom>
              <a:blipFill>
                <a:blip r:embed="rId25"/>
                <a:stretch>
                  <a:fillRect l="-6522" r="-9783" b="-34426"/>
                </a:stretch>
              </a:blipFill>
            </p:spPr>
            <p:txBody>
              <a:bodyPr/>
              <a:lstStyle/>
              <a:p>
                <a:r>
                  <a:rPr lang="en-US">
                    <a:noFill/>
                  </a:rPr>
                  <a:t> </a:t>
                </a:r>
              </a:p>
            </p:txBody>
          </p:sp>
        </mc:Fallback>
      </mc:AlternateContent>
      <p:cxnSp>
        <p:nvCxnSpPr>
          <p:cNvPr id="2097" name="aes key 2 to coins">
            <a:extLst>
              <a:ext uri="{FF2B5EF4-FFF2-40B4-BE49-F238E27FC236}">
                <a16:creationId xmlns:a16="http://schemas.microsoft.com/office/drawing/2014/main" id="{E257EC57-B321-9B58-0F21-281C5758344D}"/>
              </a:ext>
            </a:extLst>
          </p:cNvPr>
          <p:cNvCxnSpPr>
            <a:cxnSpLocks/>
          </p:cNvCxnSpPr>
          <p:nvPr/>
        </p:nvCxnSpPr>
        <p:spPr>
          <a:xfrm>
            <a:off x="1429172" y="4813217"/>
            <a:ext cx="935549" cy="573492"/>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pic>
        <p:nvPicPr>
          <p:cNvPr id="16" name="Noisy Lock 1">
            <a:extLst>
              <a:ext uri="{FF2B5EF4-FFF2-40B4-BE49-F238E27FC236}">
                <a16:creationId xmlns:a16="http://schemas.microsoft.com/office/drawing/2014/main" id="{5349BC55-3F8C-42E0-472B-3ED7F7754DC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05778" y="5507729"/>
            <a:ext cx="484632" cy="484632"/>
          </a:xfrm>
          <a:prstGeom prst="rect">
            <a:avLst/>
          </a:prstGeom>
        </p:spPr>
      </p:pic>
      <p:pic>
        <p:nvPicPr>
          <p:cNvPr id="25" name="Noisy Lock 1">
            <a:extLst>
              <a:ext uri="{FF2B5EF4-FFF2-40B4-BE49-F238E27FC236}">
                <a16:creationId xmlns:a16="http://schemas.microsoft.com/office/drawing/2014/main" id="{827B1ECC-692F-9B80-8B6A-3EDCB2C56EA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662364" y="3541783"/>
            <a:ext cx="484632" cy="484632"/>
          </a:xfrm>
          <a:prstGeom prst="rect">
            <a:avLst/>
          </a:prstGeom>
        </p:spPr>
      </p:pic>
      <p:pic>
        <p:nvPicPr>
          <p:cNvPr id="26" name="Noisy Lock 1">
            <a:extLst>
              <a:ext uri="{FF2B5EF4-FFF2-40B4-BE49-F238E27FC236}">
                <a16:creationId xmlns:a16="http://schemas.microsoft.com/office/drawing/2014/main" id="{05E331B8-5AD2-3A56-2C46-A046D9CE1F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75147" y="3281834"/>
            <a:ext cx="484632" cy="484632"/>
          </a:xfrm>
          <a:prstGeom prst="rect">
            <a:avLst/>
          </a:prstGeom>
        </p:spPr>
      </p:pic>
      <p:pic>
        <p:nvPicPr>
          <p:cNvPr id="31" name="Noisy Lock 1">
            <a:extLst>
              <a:ext uri="{FF2B5EF4-FFF2-40B4-BE49-F238E27FC236}">
                <a16:creationId xmlns:a16="http://schemas.microsoft.com/office/drawing/2014/main" id="{144EE6CC-9008-AADA-236A-DD7220C25EF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16337" y="2564354"/>
            <a:ext cx="484632" cy="484632"/>
          </a:xfrm>
          <a:prstGeom prst="rect">
            <a:avLst/>
          </a:prstGeom>
        </p:spPr>
      </p:pic>
      <p:pic>
        <p:nvPicPr>
          <p:cNvPr id="40" name="Noisy letter 1" descr="A picture containing dark, night sky&#10;&#10;Description automatically generated">
            <a:extLst>
              <a:ext uri="{FF2B5EF4-FFF2-40B4-BE49-F238E27FC236}">
                <a16:creationId xmlns:a16="http://schemas.microsoft.com/office/drawing/2014/main" id="{B5F56730-D7EA-5A94-2A76-FFBC542AF7A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384454" y="5471433"/>
            <a:ext cx="635840" cy="640080"/>
          </a:xfrm>
          <a:prstGeom prst="rect">
            <a:avLst/>
          </a:prstGeom>
        </p:spPr>
      </p:pic>
      <p:pic>
        <p:nvPicPr>
          <p:cNvPr id="51" name="Noisy letter 1" descr="A picture containing dark, night sky&#10;&#10;Description automatically generated">
            <a:extLst>
              <a:ext uri="{FF2B5EF4-FFF2-40B4-BE49-F238E27FC236}">
                <a16:creationId xmlns:a16="http://schemas.microsoft.com/office/drawing/2014/main" id="{B2861DE5-2A1B-D5E2-A05D-200B2D9EABA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8217" y="4319731"/>
            <a:ext cx="635840" cy="640080"/>
          </a:xfrm>
          <a:prstGeom prst="rect">
            <a:avLst/>
          </a:prstGeom>
        </p:spPr>
      </p:pic>
      <p:pic>
        <p:nvPicPr>
          <p:cNvPr id="52" name="Noisy letter 1" descr="A picture containing dark, night sky&#10;&#10;Description automatically generated">
            <a:extLst>
              <a:ext uri="{FF2B5EF4-FFF2-40B4-BE49-F238E27FC236}">
                <a16:creationId xmlns:a16="http://schemas.microsoft.com/office/drawing/2014/main" id="{AAD25771-F6E7-8C7F-8D12-6BBBFA5D4E4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12178" y="4083509"/>
            <a:ext cx="635840" cy="640080"/>
          </a:xfrm>
          <a:prstGeom prst="rect">
            <a:avLst/>
          </a:prstGeom>
        </p:spPr>
      </p:pic>
      <p:pic>
        <p:nvPicPr>
          <p:cNvPr id="61" name="Noisy open letter 1" descr="A picture containing outdoor object, night sky&#10;&#10;Description automatically generated">
            <a:extLst>
              <a:ext uri="{FF2B5EF4-FFF2-40B4-BE49-F238E27FC236}">
                <a16:creationId xmlns:a16="http://schemas.microsoft.com/office/drawing/2014/main" id="{37A969CA-1E46-AE17-9345-8C1108E9C9A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69868" y="4259543"/>
            <a:ext cx="484632" cy="546238"/>
          </a:xfrm>
          <a:prstGeom prst="rect">
            <a:avLst/>
          </a:prstGeom>
        </p:spPr>
      </p:pic>
      <p:pic>
        <p:nvPicPr>
          <p:cNvPr id="63" name="Noisy open letter 1" descr="A picture containing outdoor object, night sky&#10;&#10;Description automatically generated">
            <a:extLst>
              <a:ext uri="{FF2B5EF4-FFF2-40B4-BE49-F238E27FC236}">
                <a16:creationId xmlns:a16="http://schemas.microsoft.com/office/drawing/2014/main" id="{74B951C0-F9F8-3287-445C-B80A4CF6044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3456" y="5430113"/>
            <a:ext cx="484632" cy="546238"/>
          </a:xfrm>
          <a:prstGeom prst="rect">
            <a:avLst/>
          </a:prstGeom>
        </p:spPr>
      </p:pic>
      <p:grpSp>
        <p:nvGrpSpPr>
          <p:cNvPr id="2062" name="Devils 1">
            <a:extLst>
              <a:ext uri="{FF2B5EF4-FFF2-40B4-BE49-F238E27FC236}">
                <a16:creationId xmlns:a16="http://schemas.microsoft.com/office/drawing/2014/main" id="{5031E3FC-4C4D-91F7-6EAA-AC1C076AD26A}"/>
              </a:ext>
            </a:extLst>
          </p:cNvPr>
          <p:cNvGrpSpPr/>
          <p:nvPr/>
        </p:nvGrpSpPr>
        <p:grpSpPr>
          <a:xfrm>
            <a:off x="9141963" y="3541783"/>
            <a:ext cx="469167" cy="474575"/>
            <a:chOff x="9141963" y="3541783"/>
            <a:chExt cx="469167" cy="474575"/>
          </a:xfrm>
        </p:grpSpPr>
        <p:pic>
          <p:nvPicPr>
            <p:cNvPr id="2060" name="Devil 2" descr="Devil face with solid fill with solid fill">
              <a:extLst>
                <a:ext uri="{FF2B5EF4-FFF2-40B4-BE49-F238E27FC236}">
                  <a16:creationId xmlns:a16="http://schemas.microsoft.com/office/drawing/2014/main" id="{1F2762EF-64D0-F2A0-3B3D-E5D98402B53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1" name="Devil 1" descr="Devil face with solid fill with solid fill">
              <a:extLst>
                <a:ext uri="{FF2B5EF4-FFF2-40B4-BE49-F238E27FC236}">
                  <a16:creationId xmlns:a16="http://schemas.microsoft.com/office/drawing/2014/main" id="{F346E6F8-B83F-863A-29F9-6875DE93AC8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63" name="Devils 2">
            <a:extLst>
              <a:ext uri="{FF2B5EF4-FFF2-40B4-BE49-F238E27FC236}">
                <a16:creationId xmlns:a16="http://schemas.microsoft.com/office/drawing/2014/main" id="{45656841-2E3F-4AD0-4C51-AC4B7A693CAA}"/>
              </a:ext>
            </a:extLst>
          </p:cNvPr>
          <p:cNvGrpSpPr/>
          <p:nvPr/>
        </p:nvGrpSpPr>
        <p:grpSpPr>
          <a:xfrm>
            <a:off x="1703738" y="5496872"/>
            <a:ext cx="469167" cy="474575"/>
            <a:chOff x="9141963" y="3541783"/>
            <a:chExt cx="469167" cy="474575"/>
          </a:xfrm>
        </p:grpSpPr>
        <p:pic>
          <p:nvPicPr>
            <p:cNvPr id="2064" name="Devil 2" descr="Devil face with solid fill with solid fill">
              <a:extLst>
                <a:ext uri="{FF2B5EF4-FFF2-40B4-BE49-F238E27FC236}">
                  <a16:creationId xmlns:a16="http://schemas.microsoft.com/office/drawing/2014/main" id="{C02A8E48-B35C-168C-2098-A99D44BCABA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36810" y="3742038"/>
              <a:ext cx="274320" cy="274320"/>
            </a:xfrm>
            <a:prstGeom prst="rect">
              <a:avLst/>
            </a:prstGeom>
          </p:spPr>
        </p:pic>
        <p:pic>
          <p:nvPicPr>
            <p:cNvPr id="2065" name="Devil 1" descr="Devil face with solid fill with solid fill">
              <a:extLst>
                <a:ext uri="{FF2B5EF4-FFF2-40B4-BE49-F238E27FC236}">
                  <a16:creationId xmlns:a16="http://schemas.microsoft.com/office/drawing/2014/main" id="{628ED31B-08A7-7A9C-9F11-0B16A972BF2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141963" y="3541783"/>
              <a:ext cx="274320" cy="274320"/>
            </a:xfrm>
            <a:prstGeom prst="rect">
              <a:avLst/>
            </a:prstGeom>
          </p:spPr>
        </p:pic>
      </p:grpSp>
      <p:grpSp>
        <p:nvGrpSpPr>
          <p:cNvPr id="2070" name="Group 2069">
            <a:extLst>
              <a:ext uri="{FF2B5EF4-FFF2-40B4-BE49-F238E27FC236}">
                <a16:creationId xmlns:a16="http://schemas.microsoft.com/office/drawing/2014/main" id="{2A9214EE-A464-D57E-E151-96A567D43C3B}"/>
              </a:ext>
            </a:extLst>
          </p:cNvPr>
          <p:cNvGrpSpPr/>
          <p:nvPr/>
        </p:nvGrpSpPr>
        <p:grpSpPr>
          <a:xfrm>
            <a:off x="7375906" y="5292894"/>
            <a:ext cx="2446089" cy="940511"/>
            <a:chOff x="6756114" y="5506442"/>
            <a:chExt cx="2446089" cy="940511"/>
          </a:xfrm>
        </p:grpSpPr>
        <p:grpSp>
          <p:nvGrpSpPr>
            <p:cNvPr id="2071" name="This is bad!">
              <a:extLst>
                <a:ext uri="{FF2B5EF4-FFF2-40B4-BE49-F238E27FC236}">
                  <a16:creationId xmlns:a16="http://schemas.microsoft.com/office/drawing/2014/main" id="{9346C365-F42E-544A-B0E0-B7D949DF6FB9}"/>
                </a:ext>
              </a:extLst>
            </p:cNvPr>
            <p:cNvGrpSpPr/>
            <p:nvPr/>
          </p:nvGrpSpPr>
          <p:grpSpPr>
            <a:xfrm>
              <a:off x="6756114" y="5506442"/>
              <a:ext cx="2446089" cy="514792"/>
              <a:chOff x="5110816" y="5506442"/>
              <a:chExt cx="2446089" cy="514792"/>
            </a:xfrm>
          </p:grpSpPr>
          <p:sp>
            <p:nvSpPr>
              <p:cNvPr id="2087" name="TextBox 2086">
                <a:extLst>
                  <a:ext uri="{FF2B5EF4-FFF2-40B4-BE49-F238E27FC236}">
                    <a16:creationId xmlns:a16="http://schemas.microsoft.com/office/drawing/2014/main" id="{A7B7E399-6B58-8C21-7BBE-3A2CEABEFC12}"/>
                  </a:ext>
                </a:extLst>
              </p:cNvPr>
              <p:cNvSpPr txBox="1"/>
              <p:nvPr/>
            </p:nvSpPr>
            <p:spPr>
              <a:xfrm>
                <a:off x="5215558" y="5506442"/>
                <a:ext cx="2341347" cy="461665"/>
              </a:xfrm>
              <a:prstGeom prst="rect">
                <a:avLst/>
              </a:prstGeom>
              <a:noFill/>
            </p:spPr>
            <p:txBody>
              <a:bodyPr wrap="none" rtlCol="0">
                <a:spAutoFit/>
              </a:bodyPr>
              <a:lstStyle/>
              <a:p>
                <a:r>
                  <a:rPr lang="en-US" sz="2400" b="1"/>
                  <a:t>Leaks magnitude</a:t>
                </a:r>
              </a:p>
            </p:txBody>
          </p:sp>
          <p:cxnSp>
            <p:nvCxnSpPr>
              <p:cNvPr id="2088" name="Straight Arrow Connector 2087">
                <a:extLst>
                  <a:ext uri="{FF2B5EF4-FFF2-40B4-BE49-F238E27FC236}">
                    <a16:creationId xmlns:a16="http://schemas.microsoft.com/office/drawing/2014/main" id="{D76985F2-EDE3-78C9-F383-63A4D8D0978A}"/>
                  </a:ext>
                </a:extLst>
              </p:cNvPr>
              <p:cNvCxnSpPr>
                <a:cxnSpLocks/>
              </p:cNvCxnSpPr>
              <p:nvPr/>
            </p:nvCxnSpPr>
            <p:spPr>
              <a:xfrm flipH="1">
                <a:off x="5110816" y="6021234"/>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72" name="Group 2071">
              <a:extLst>
                <a:ext uri="{FF2B5EF4-FFF2-40B4-BE49-F238E27FC236}">
                  <a16:creationId xmlns:a16="http://schemas.microsoft.com/office/drawing/2014/main" id="{3CC34297-0C98-A4B9-7911-012D1CD63117}"/>
                </a:ext>
              </a:extLst>
            </p:cNvPr>
            <p:cNvGrpSpPr/>
            <p:nvPr/>
          </p:nvGrpSpPr>
          <p:grpSpPr>
            <a:xfrm>
              <a:off x="7343195" y="5806873"/>
              <a:ext cx="1429879" cy="640080"/>
              <a:chOff x="6312653" y="5295906"/>
              <a:chExt cx="1429879" cy="640080"/>
            </a:xfrm>
          </p:grpSpPr>
          <mc:AlternateContent xmlns:mc="http://schemas.openxmlformats.org/markup-compatibility/2006" xmlns:a14="http://schemas.microsoft.com/office/drawing/2010/main">
            <mc:Choice Requires="a14">
              <p:sp>
                <p:nvSpPr>
                  <p:cNvPr id="2081" name="TextBox 2080">
                    <a:extLst>
                      <a:ext uri="{FF2B5EF4-FFF2-40B4-BE49-F238E27FC236}">
                        <a16:creationId xmlns:a16="http://schemas.microsoft.com/office/drawing/2014/main" id="{851CE9F4-715B-FDA4-394B-C7199122DCEA}"/>
                      </a:ext>
                    </a:extLst>
                  </p:cNvPr>
                  <p:cNvSpPr txBox="1"/>
                  <p:nvPr/>
                </p:nvSpPr>
                <p:spPr>
                  <a:xfrm>
                    <a:off x="6312653" y="5385157"/>
                    <a:ext cx="1429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       ,           </m:t>
                              </m:r>
                            </m:e>
                          </m:d>
                        </m:oMath>
                      </m:oMathPara>
                    </a14:m>
                    <a:endParaRPr lang="en-US" sz="2400"/>
                  </a:p>
                </p:txBody>
              </p:sp>
            </mc:Choice>
            <mc:Fallback xmlns="">
              <p:sp>
                <p:nvSpPr>
                  <p:cNvPr id="2081" name="TextBox 2080">
                    <a:extLst>
                      <a:ext uri="{FF2B5EF4-FFF2-40B4-BE49-F238E27FC236}">
                        <a16:creationId xmlns:a16="http://schemas.microsoft.com/office/drawing/2014/main" id="{851CE9F4-715B-FDA4-394B-C7199122DCEA}"/>
                      </a:ext>
                    </a:extLst>
                  </p:cNvPr>
                  <p:cNvSpPr txBox="1">
                    <a:spLocks noRot="1" noChangeAspect="1" noMove="1" noResize="1" noEditPoints="1" noAdjustHandles="1" noChangeArrowheads="1" noChangeShapeType="1" noTextEdit="1"/>
                  </p:cNvSpPr>
                  <p:nvPr/>
                </p:nvSpPr>
                <p:spPr>
                  <a:xfrm>
                    <a:off x="6312653" y="5385157"/>
                    <a:ext cx="1429879" cy="369332"/>
                  </a:xfrm>
                  <a:prstGeom prst="rect">
                    <a:avLst/>
                  </a:prstGeom>
                  <a:blipFill>
                    <a:blip r:embed="rId32"/>
                    <a:stretch>
                      <a:fillRect/>
                    </a:stretch>
                  </a:blipFill>
                </p:spPr>
                <p:txBody>
                  <a:bodyPr/>
                  <a:lstStyle/>
                  <a:p>
                    <a:r>
                      <a:rPr lang="en-US">
                        <a:noFill/>
                      </a:rPr>
                      <a:t> </a:t>
                    </a:r>
                  </a:p>
                </p:txBody>
              </p:sp>
            </mc:Fallback>
          </mc:AlternateContent>
          <p:pic>
            <p:nvPicPr>
              <p:cNvPr id="2082" name="dec sk" descr="Old Key outline">
                <a:extLst>
                  <a:ext uri="{FF2B5EF4-FFF2-40B4-BE49-F238E27FC236}">
                    <a16:creationId xmlns:a16="http://schemas.microsoft.com/office/drawing/2014/main" id="{781A04B3-2210-CFEF-FA9D-E0A264AFE80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53677" y="5341180"/>
                <a:ext cx="484632" cy="484632"/>
              </a:xfrm>
              <a:prstGeom prst="rect">
                <a:avLst/>
              </a:prstGeom>
            </p:spPr>
          </p:pic>
          <p:pic>
            <p:nvPicPr>
              <p:cNvPr id="2086" name="Noisy letter 2" descr="A picture containing dark, night sky&#10;&#10;Description automatically generated">
                <a:extLst>
                  <a:ext uri="{FF2B5EF4-FFF2-40B4-BE49-F238E27FC236}">
                    <a16:creationId xmlns:a16="http://schemas.microsoft.com/office/drawing/2014/main" id="{C231C298-A9BD-EA81-561D-242B1CB3B17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997611" y="5295906"/>
                <a:ext cx="635840" cy="640080"/>
              </a:xfrm>
              <a:prstGeom prst="rect">
                <a:avLst/>
              </a:prstGeom>
            </p:spPr>
          </p:pic>
        </p:grpSp>
      </p:grpSp>
      <p:pic>
        <p:nvPicPr>
          <p:cNvPr id="2091" name="Graphic 2090">
            <a:extLst>
              <a:ext uri="{FF2B5EF4-FFF2-40B4-BE49-F238E27FC236}">
                <a16:creationId xmlns:a16="http://schemas.microsoft.com/office/drawing/2014/main" id="{8B6A95F7-2B8B-6B8E-820E-F3DB2B6D20D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60558" y="4386714"/>
            <a:ext cx="484632" cy="484632"/>
          </a:xfrm>
          <a:prstGeom prst="rect">
            <a:avLst/>
          </a:prstGeom>
        </p:spPr>
      </p:pic>
      <p:sp>
        <p:nvSpPr>
          <p:cNvPr id="7" name="TextBox 6">
            <a:extLst>
              <a:ext uri="{FF2B5EF4-FFF2-40B4-BE49-F238E27FC236}">
                <a16:creationId xmlns:a16="http://schemas.microsoft.com/office/drawing/2014/main" id="{B2C5F0C6-8C41-B754-C48E-9BE625AD9AA6}"/>
              </a:ext>
            </a:extLst>
          </p:cNvPr>
          <p:cNvSpPr txBox="1"/>
          <p:nvPr/>
        </p:nvSpPr>
        <p:spPr>
          <a:xfrm>
            <a:off x="307534" y="1541460"/>
            <a:ext cx="2767552" cy="830997"/>
          </a:xfrm>
          <a:prstGeom prst="rect">
            <a:avLst/>
          </a:prstGeom>
          <a:noFill/>
          <a:ln>
            <a:noFill/>
          </a:ln>
          <a:effectLst/>
        </p:spPr>
        <p:txBody>
          <a:bodyPr wrap="none" rtlCol="0">
            <a:spAutoFit/>
          </a:bodyPr>
          <a:lstStyle/>
          <a:p>
            <a:r>
              <a:rPr lang="en-US" sz="2400" b="1"/>
              <a:t>How to make failure</a:t>
            </a:r>
          </a:p>
          <a:p>
            <a:pPr algn="ctr"/>
            <a:r>
              <a:rPr lang="en-US" sz="2400" b="1"/>
              <a:t>event less </a:t>
            </a:r>
            <a:r>
              <a:rPr lang="en-US" sz="2400" b="1" i="1">
                <a:solidFill>
                  <a:srgbClr val="0085CA"/>
                </a:solidFill>
              </a:rPr>
              <a:t>rare</a:t>
            </a:r>
            <a:r>
              <a:rPr lang="en-US" sz="2400" b="1"/>
              <a:t>?</a:t>
            </a:r>
          </a:p>
        </p:txBody>
      </p:sp>
      <p:sp>
        <p:nvSpPr>
          <p:cNvPr id="15" name="TextBox 14">
            <a:extLst>
              <a:ext uri="{FF2B5EF4-FFF2-40B4-BE49-F238E27FC236}">
                <a16:creationId xmlns:a16="http://schemas.microsoft.com/office/drawing/2014/main" id="{6D96AD50-96F1-2E35-F8BA-15EC79DA3F40}"/>
              </a:ext>
            </a:extLst>
          </p:cNvPr>
          <p:cNvSpPr txBox="1"/>
          <p:nvPr/>
        </p:nvSpPr>
        <p:spPr>
          <a:xfrm>
            <a:off x="5370593" y="1606258"/>
            <a:ext cx="1753813" cy="830997"/>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pPr algn="ctr"/>
            <a:r>
              <a:rPr lang="en-US" sz="2400" b="1"/>
              <a:t>Bitflips raise</a:t>
            </a:r>
          </a:p>
          <a:p>
            <a:pPr algn="ctr"/>
            <a:r>
              <a:rPr lang="en-US" sz="2400" b="1">
                <a:solidFill>
                  <a:srgbClr val="0085CA"/>
                </a:solidFill>
              </a:rPr>
              <a:t>pk </a:t>
            </a:r>
            <a:r>
              <a:rPr lang="en-US" sz="2400" b="1"/>
              <a:t>noise</a:t>
            </a:r>
            <a:endParaRPr lang="en-US" sz="2400" b="1">
              <a:solidFill>
                <a:srgbClr val="0085CA"/>
              </a:solidFill>
            </a:endParaRPr>
          </a:p>
        </p:txBody>
      </p:sp>
      <p:sp>
        <p:nvSpPr>
          <p:cNvPr id="21" name="TextBox 20">
            <a:extLst>
              <a:ext uri="{FF2B5EF4-FFF2-40B4-BE49-F238E27FC236}">
                <a16:creationId xmlns:a16="http://schemas.microsoft.com/office/drawing/2014/main" id="{8E236C27-3043-5A56-D233-83BDF124A8A4}"/>
              </a:ext>
            </a:extLst>
          </p:cNvPr>
          <p:cNvSpPr txBox="1"/>
          <p:nvPr/>
        </p:nvSpPr>
        <p:spPr>
          <a:xfrm>
            <a:off x="9803704" y="4813217"/>
            <a:ext cx="2194560" cy="461665"/>
          </a:xfrm>
          <a:prstGeom prst="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400" b="1"/>
              <a:t>With </a:t>
            </a:r>
            <a:r>
              <a:rPr lang="en-US" sz="2400" b="1">
                <a:solidFill>
                  <a:srgbClr val="0085CA"/>
                </a:solidFill>
              </a:rPr>
              <a:t>7</a:t>
            </a:r>
            <a:r>
              <a:rPr lang="en-US" sz="2400" b="1"/>
              <a:t> bitflips,</a:t>
            </a:r>
          </a:p>
        </p:txBody>
      </p:sp>
      <p:pic>
        <p:nvPicPr>
          <p:cNvPr id="38" name="Picture 4" descr="Image result for hammer">
            <a:extLst>
              <a:ext uri="{FF2B5EF4-FFF2-40B4-BE49-F238E27FC236}">
                <a16:creationId xmlns:a16="http://schemas.microsoft.com/office/drawing/2014/main" id="{533510D5-8D80-B1EF-8AD9-A395F0B214E3}"/>
              </a:ext>
            </a:extLst>
          </p:cNvPr>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7479393">
            <a:off x="4441422" y="1252744"/>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39" name="Poison Skull 4" descr="Icon&#10;&#10;Description automatically generated">
            <a:extLst>
              <a:ext uri="{FF2B5EF4-FFF2-40B4-BE49-F238E27FC236}">
                <a16:creationId xmlns:a16="http://schemas.microsoft.com/office/drawing/2014/main" id="{95408895-9B04-8BFC-01BB-63A4DA6EB28F}"/>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293974" y="5669690"/>
            <a:ext cx="287108" cy="274320"/>
          </a:xfrm>
          <a:prstGeom prst="rect">
            <a:avLst/>
          </a:prstGeom>
        </p:spPr>
      </p:pic>
      <p:pic>
        <p:nvPicPr>
          <p:cNvPr id="48" name="Poison Skull 3" descr="Icon&#10;&#10;Description automatically generated">
            <a:extLst>
              <a:ext uri="{FF2B5EF4-FFF2-40B4-BE49-F238E27FC236}">
                <a16:creationId xmlns:a16="http://schemas.microsoft.com/office/drawing/2014/main" id="{D63843F6-319C-A36A-00D4-8E134A0E661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729121" y="3720335"/>
            <a:ext cx="287109" cy="274320"/>
          </a:xfrm>
          <a:prstGeom prst="rect">
            <a:avLst/>
          </a:prstGeom>
        </p:spPr>
      </p:pic>
      <p:pic>
        <p:nvPicPr>
          <p:cNvPr id="56" name="Poison Skull 2" descr="Icon&#10;&#10;Description automatically generated">
            <a:extLst>
              <a:ext uri="{FF2B5EF4-FFF2-40B4-BE49-F238E27FC236}">
                <a16:creationId xmlns:a16="http://schemas.microsoft.com/office/drawing/2014/main" id="{3938E395-9D7C-7A10-9FEB-63B14B5F577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765189" y="3455159"/>
            <a:ext cx="287108" cy="274320"/>
          </a:xfrm>
          <a:prstGeom prst="rect">
            <a:avLst/>
          </a:prstGeom>
        </p:spPr>
      </p:pic>
      <p:pic>
        <p:nvPicPr>
          <p:cNvPr id="58" name="Poison Skull 1" descr="Icon&#10;&#10;Description automatically generated">
            <a:extLst>
              <a:ext uri="{FF2B5EF4-FFF2-40B4-BE49-F238E27FC236}">
                <a16:creationId xmlns:a16="http://schemas.microsoft.com/office/drawing/2014/main" id="{832789FF-7F87-6C29-A49D-03C43387B30B}"/>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307855" y="2733327"/>
            <a:ext cx="287108" cy="27432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2211B0-8F04-D324-EE67-9347FF32ED2F}"/>
                  </a:ext>
                </a:extLst>
              </p:cNvPr>
              <p:cNvSpPr txBox="1"/>
              <p:nvPr/>
            </p:nvSpPr>
            <p:spPr>
              <a:xfrm>
                <a:off x="10081585" y="2690967"/>
                <a:ext cx="6492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ED4747"/>
                          </a:solidFill>
                          <a:latin typeface="Cambria Math" panose="02040503050406030204" pitchFamily="18" charset="0"/>
                        </a:rPr>
                        <m:t>𝑨𝑬𝑺</m:t>
                      </m:r>
                    </m:oMath>
                  </m:oMathPara>
                </a14:m>
                <a:endParaRPr lang="en-US" b="1" i="1"/>
              </a:p>
            </p:txBody>
          </p:sp>
        </mc:Choice>
        <mc:Fallback xmlns="">
          <p:sp>
            <p:nvSpPr>
              <p:cNvPr id="10" name="TextBox 9">
                <a:extLst>
                  <a:ext uri="{FF2B5EF4-FFF2-40B4-BE49-F238E27FC236}">
                    <a16:creationId xmlns:a16="http://schemas.microsoft.com/office/drawing/2014/main" id="{9E2211B0-8F04-D324-EE67-9347FF32ED2F}"/>
                  </a:ext>
                </a:extLst>
              </p:cNvPr>
              <p:cNvSpPr txBox="1">
                <a:spLocks noRot="1" noChangeAspect="1" noMove="1" noResize="1" noEditPoints="1" noAdjustHandles="1" noChangeArrowheads="1" noChangeShapeType="1" noTextEdit="1"/>
              </p:cNvSpPr>
              <p:nvPr/>
            </p:nvSpPr>
            <p:spPr>
              <a:xfrm>
                <a:off x="10081585" y="2690967"/>
                <a:ext cx="649217" cy="369332"/>
              </a:xfrm>
              <a:prstGeom prst="rect">
                <a:avLst/>
              </a:prstGeom>
              <a:blipFill>
                <a:blip r:embed="rId38"/>
                <a:stretch>
                  <a:fillRect l="-11321" r="-10377" b="-6557"/>
                </a:stretch>
              </a:blipFill>
            </p:spPr>
            <p:txBody>
              <a:bodyPr/>
              <a:lstStyle/>
              <a:p>
                <a:r>
                  <a:rPr lang="en-US">
                    <a:noFill/>
                  </a:rPr>
                  <a:t> </a:t>
                </a:r>
              </a:p>
            </p:txBody>
          </p:sp>
        </mc:Fallback>
      </mc:AlternateContent>
    </p:spTree>
    <p:extLst>
      <p:ext uri="{BB962C8B-B14F-4D97-AF65-F5344CB8AC3E}">
        <p14:creationId xmlns:p14="http://schemas.microsoft.com/office/powerpoint/2010/main" val="369718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5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6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 grpId="0" animBg="1"/>
      <p:bldP spid="32" grpId="0" animBg="1"/>
      <p:bldP spid="7" grpId="0"/>
      <p:bldP spid="15"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Big aes key 1" descr="Key with solid fill">
            <a:extLst>
              <a:ext uri="{FF2B5EF4-FFF2-40B4-BE49-F238E27FC236}">
                <a16:creationId xmlns:a16="http://schemas.microsoft.com/office/drawing/2014/main" id="{AD5B97C3-2398-93F1-C79D-47968D29F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9889421">
            <a:off x="5913120" y="5253308"/>
            <a:ext cx="365760" cy="365760"/>
          </a:xfrm>
          <a:prstGeom prst="rect">
            <a:avLst/>
          </a:prstGeom>
        </p:spPr>
      </p:pic>
      <p:pic>
        <p:nvPicPr>
          <p:cNvPr id="11" name="Picture 11" descr="Chart, line chart&#10;&#10;Description automatically generated" hidden="1">
            <a:extLst>
              <a:ext uri="{FF2B5EF4-FFF2-40B4-BE49-F238E27FC236}">
                <a16:creationId xmlns:a16="http://schemas.microsoft.com/office/drawing/2014/main" id="{641CCEB0-81D0-C68E-DFCB-9CB9D119665D}"/>
              </a:ext>
            </a:extLst>
          </p:cNvPr>
          <p:cNvPicPr>
            <a:picLocks noChangeAspect="1"/>
          </p:cNvPicPr>
          <p:nvPr/>
        </p:nvPicPr>
        <p:blipFill rotWithShape="1">
          <a:blip r:embed="rId4"/>
          <a:srcRect l="627" t="1049" r="-157" b="-350"/>
          <a:stretch/>
        </p:blipFill>
        <p:spPr>
          <a:xfrm>
            <a:off x="6393875" y="4021425"/>
            <a:ext cx="3942275" cy="1760603"/>
          </a:xfrm>
          <a:prstGeom prst="rect">
            <a:avLst/>
          </a:prstGeom>
        </p:spPr>
      </p:pic>
      <p:sp>
        <p:nvSpPr>
          <p:cNvPr id="3" name="Content Placeholder 2">
            <a:extLst>
              <a:ext uri="{FF2B5EF4-FFF2-40B4-BE49-F238E27FC236}">
                <a16:creationId xmlns:a16="http://schemas.microsoft.com/office/drawing/2014/main" id="{C2AC7C07-9B4E-D003-6591-88B4E9F16DAE}"/>
              </a:ext>
            </a:extLst>
          </p:cNvPr>
          <p:cNvSpPr>
            <a:spLocks noGrp="1"/>
          </p:cNvSpPr>
          <p:nvPr>
            <p:ph idx="1"/>
          </p:nvPr>
        </p:nvSpPr>
        <p:spPr>
          <a:xfrm>
            <a:off x="838200" y="1825625"/>
            <a:ext cx="10515600" cy="4719200"/>
          </a:xfrm>
        </p:spPr>
        <p:txBody>
          <a:bodyPr vert="horz" lIns="91440" tIns="45720" rIns="91440" bIns="45720" rtlCol="0" anchor="t">
            <a:normAutofit/>
          </a:bodyPr>
          <a:lstStyle/>
          <a:p>
            <a:r>
              <a:rPr lang="en-US" dirty="0">
                <a:cs typeface="Calibri"/>
              </a:rPr>
              <a:t>Which 7 bits to flip?</a:t>
            </a:r>
          </a:p>
          <a:p>
            <a:pPr lvl="1"/>
            <a:r>
              <a:rPr lang="en-US" dirty="0">
                <a:cs typeface="Calibri"/>
              </a:rPr>
              <a:t>Involves complex </a:t>
            </a:r>
            <a:r>
              <a:rPr lang="en-US" i="1" dirty="0">
                <a:solidFill>
                  <a:srgbClr val="0085CA"/>
                </a:solidFill>
                <a:cs typeface="Calibri"/>
              </a:rPr>
              <a:t>tradeoffs</a:t>
            </a:r>
            <a:endParaRPr lang="en-US" i="1" dirty="0">
              <a:cs typeface="Calibri"/>
            </a:endParaRPr>
          </a:p>
          <a:p>
            <a:pPr lvl="1"/>
            <a:r>
              <a:rPr lang="en-US" dirty="0">
                <a:cs typeface="Calibri"/>
              </a:rPr>
              <a:t>Want attack to be possible, but </a:t>
            </a:r>
            <a:r>
              <a:rPr lang="en-US" i="1" dirty="0">
                <a:solidFill>
                  <a:srgbClr val="FF0000"/>
                </a:solidFill>
                <a:cs typeface="Calibri"/>
              </a:rPr>
              <a:t>undetectable</a:t>
            </a:r>
            <a:r>
              <a:rPr lang="en-US" dirty="0">
                <a:cs typeface="Calibri"/>
              </a:rPr>
              <a:t> to honest users</a:t>
            </a:r>
            <a:endParaRPr lang="en-US" sz="2800" dirty="0">
              <a:cs typeface="Calibri"/>
            </a:endParaRPr>
          </a:p>
          <a:p>
            <a:endParaRPr lang="en-US" sz="2000" dirty="0">
              <a:cs typeface="Calibri"/>
            </a:endParaRPr>
          </a:p>
          <a:p>
            <a:endParaRPr lang="en-US" sz="2000" dirty="0">
              <a:cs typeface="Calibri"/>
            </a:endParaRPr>
          </a:p>
          <a:p>
            <a:endParaRPr lang="en-US" sz="2400" dirty="0">
              <a:cs typeface="Calibri"/>
            </a:endParaRPr>
          </a:p>
          <a:p>
            <a:endParaRPr lang="en-US" sz="2400" dirty="0">
              <a:cs typeface="Calibri"/>
            </a:endParaRPr>
          </a:p>
          <a:p>
            <a:endParaRPr lang="en-US" sz="2400" dirty="0">
              <a:cs typeface="Calibri"/>
            </a:endParaRPr>
          </a:p>
        </p:txBody>
      </p:sp>
      <p:pic>
        <p:nvPicPr>
          <p:cNvPr id="12" name="Picture 12" hidden="1">
            <a:extLst>
              <a:ext uri="{FF2B5EF4-FFF2-40B4-BE49-F238E27FC236}">
                <a16:creationId xmlns:a16="http://schemas.microsoft.com/office/drawing/2014/main" id="{A981C109-6A3A-D5D9-F56B-8F0012B2A013}"/>
              </a:ext>
            </a:extLst>
          </p:cNvPr>
          <p:cNvPicPr>
            <a:picLocks noChangeAspect="1"/>
          </p:cNvPicPr>
          <p:nvPr/>
        </p:nvPicPr>
        <p:blipFill>
          <a:blip r:embed="rId5"/>
          <a:stretch>
            <a:fillRect/>
          </a:stretch>
        </p:blipFill>
        <p:spPr>
          <a:xfrm>
            <a:off x="7241968" y="294077"/>
            <a:ext cx="4424854" cy="2588056"/>
          </a:xfrm>
          <a:prstGeom prst="rect">
            <a:avLst/>
          </a:prstGeom>
        </p:spPr>
      </p:pic>
      <p:sp>
        <p:nvSpPr>
          <p:cNvPr id="10" name="TextBox 9" hidden="1">
            <a:extLst>
              <a:ext uri="{FF2B5EF4-FFF2-40B4-BE49-F238E27FC236}">
                <a16:creationId xmlns:a16="http://schemas.microsoft.com/office/drawing/2014/main" id="{3084A0F0-689C-3B94-50E8-6989C7D88566}"/>
              </a:ext>
            </a:extLst>
          </p:cNvPr>
          <p:cNvSpPr txBox="1"/>
          <p:nvPr/>
        </p:nvSpPr>
        <p:spPr>
          <a:xfrm>
            <a:off x="6333802" y="3084958"/>
            <a:ext cx="3723712" cy="461665"/>
          </a:xfrm>
          <a:prstGeom prst="rect">
            <a:avLst/>
          </a:prstGeom>
          <a:noFill/>
        </p:spPr>
        <p:txBody>
          <a:bodyPr wrap="none" rtlCol="0">
            <a:spAutoFit/>
          </a:bodyPr>
          <a:lstStyle/>
          <a:p>
            <a:r>
              <a:rPr lang="en-US" sz="2400" i="1">
                <a:solidFill>
                  <a:srgbClr val="ED4747"/>
                </a:solidFill>
                <a:cs typeface="Calibri"/>
              </a:rPr>
              <a:t>Less</a:t>
            </a:r>
            <a:r>
              <a:rPr lang="en-US" sz="2400" i="1">
                <a:cs typeface="Calibri"/>
              </a:rPr>
              <a:t> </a:t>
            </a:r>
            <a:r>
              <a:rPr lang="en-US" sz="2400">
                <a:cs typeface="Calibri"/>
              </a:rPr>
              <a:t>information per</a:t>
            </a:r>
            <a:r>
              <a:rPr lang="en-US" sz="2400" i="1">
                <a:cs typeface="Calibri"/>
              </a:rPr>
              <a:t> </a:t>
            </a:r>
            <a:r>
              <a:rPr lang="en-US" sz="2400">
                <a:cs typeface="Calibri"/>
              </a:rPr>
              <a:t>failure</a:t>
            </a:r>
          </a:p>
        </p:txBody>
      </p:sp>
      <p:sp>
        <p:nvSpPr>
          <p:cNvPr id="2" name="Title 1">
            <a:extLst>
              <a:ext uri="{FF2B5EF4-FFF2-40B4-BE49-F238E27FC236}">
                <a16:creationId xmlns:a16="http://schemas.microsoft.com/office/drawing/2014/main" id="{0326EFC5-C355-66C4-23BB-6AEF5C3AC0C3}"/>
              </a:ext>
            </a:extLst>
          </p:cNvPr>
          <p:cNvSpPr>
            <a:spLocks noGrp="1"/>
          </p:cNvSpPr>
          <p:nvPr>
            <p:ph type="title"/>
          </p:nvPr>
        </p:nvSpPr>
        <p:spPr/>
        <p:txBody>
          <a:bodyPr/>
          <a:lstStyle/>
          <a:p>
            <a:r>
              <a:rPr lang="en-US">
                <a:cs typeface="Calibri Light"/>
              </a:rPr>
              <a:t>Setting the Correct Dose</a:t>
            </a:r>
            <a:endParaRPr lang="en-US"/>
          </a:p>
        </p:txBody>
      </p:sp>
      <p:sp>
        <p:nvSpPr>
          <p:cNvPr id="13" name="TextBox 12">
            <a:extLst>
              <a:ext uri="{FF2B5EF4-FFF2-40B4-BE49-F238E27FC236}">
                <a16:creationId xmlns:a16="http://schemas.microsoft.com/office/drawing/2014/main" id="{F96A35BD-B6C5-E724-0E8D-2F9BF6C618FC}"/>
              </a:ext>
            </a:extLst>
          </p:cNvPr>
          <p:cNvSpPr txBox="1"/>
          <p:nvPr/>
        </p:nvSpPr>
        <p:spPr>
          <a:xfrm>
            <a:off x="935142" y="5895276"/>
            <a:ext cx="8324268" cy="523220"/>
          </a:xfrm>
          <a:prstGeom prst="rect">
            <a:avLst/>
          </a:prstGeom>
          <a:solidFill>
            <a:schemeClr val="bg1">
              <a:lumMod val="85000"/>
            </a:schemeClr>
          </a:solidFill>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For as long as the public key lives, it remains </a:t>
            </a:r>
            <a:r>
              <a:rPr lang="en-US" sz="2800" b="1" dirty="0">
                <a:solidFill>
                  <a:srgbClr val="ED4747"/>
                </a:solidFill>
              </a:rPr>
              <a:t>insecure</a:t>
            </a:r>
            <a:r>
              <a:rPr lang="en-US" sz="2800" b="1" dirty="0"/>
              <a:t>!</a:t>
            </a:r>
          </a:p>
        </p:txBody>
      </p:sp>
      <p:sp>
        <p:nvSpPr>
          <p:cNvPr id="14" name="TextBox 13" hidden="1">
            <a:extLst>
              <a:ext uri="{FF2B5EF4-FFF2-40B4-BE49-F238E27FC236}">
                <a16:creationId xmlns:a16="http://schemas.microsoft.com/office/drawing/2014/main" id="{81FE575E-8B45-1EE1-27E0-B0A75ED24321}"/>
              </a:ext>
            </a:extLst>
          </p:cNvPr>
          <p:cNvSpPr txBox="1"/>
          <p:nvPr/>
        </p:nvSpPr>
        <p:spPr>
          <a:xfrm>
            <a:off x="6345636" y="3563948"/>
            <a:ext cx="39905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0085CA"/>
                </a:solidFill>
                <a:cs typeface="Calibri"/>
              </a:rPr>
              <a:t>Faster </a:t>
            </a:r>
            <a:r>
              <a:rPr lang="en-US" sz="2400">
                <a:cs typeface="Calibri"/>
              </a:rPr>
              <a:t>overall attack</a:t>
            </a:r>
          </a:p>
        </p:txBody>
      </p:sp>
      <p:cxnSp>
        <p:nvCxnSpPr>
          <p:cNvPr id="15" name="Straight Arrow Connector 14" hidden="1">
            <a:extLst>
              <a:ext uri="{FF2B5EF4-FFF2-40B4-BE49-F238E27FC236}">
                <a16:creationId xmlns:a16="http://schemas.microsoft.com/office/drawing/2014/main" id="{1C26E165-39B2-5BD9-627F-10DAA980B64A}"/>
              </a:ext>
            </a:extLst>
          </p:cNvPr>
          <p:cNvCxnSpPr>
            <a:cxnSpLocks/>
            <a:endCxn id="14" idx="1"/>
          </p:cNvCxnSpPr>
          <p:nvPr/>
        </p:nvCxnSpPr>
        <p:spPr>
          <a:xfrm>
            <a:off x="5719915" y="3429000"/>
            <a:ext cx="625721" cy="365781"/>
          </a:xfrm>
          <a:prstGeom prst="straightConnector1">
            <a:avLst/>
          </a:prstGeom>
          <a:ln w="57150">
            <a:solidFill>
              <a:srgbClr val="0085C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hidden="1">
            <a:extLst>
              <a:ext uri="{FF2B5EF4-FFF2-40B4-BE49-F238E27FC236}">
                <a16:creationId xmlns:a16="http://schemas.microsoft.com/office/drawing/2014/main" id="{E23EE922-CCAA-1F79-DFC5-3659D9A67F45}"/>
              </a:ext>
            </a:extLst>
          </p:cNvPr>
          <p:cNvCxnSpPr>
            <a:cxnSpLocks/>
          </p:cNvCxnSpPr>
          <p:nvPr/>
        </p:nvCxnSpPr>
        <p:spPr>
          <a:xfrm>
            <a:off x="5719915" y="3348060"/>
            <a:ext cx="634126" cy="0"/>
          </a:xfrm>
          <a:prstGeom prst="straightConnector1">
            <a:avLst/>
          </a:prstGeom>
          <a:ln w="57150">
            <a:solidFill>
              <a:srgbClr val="ED4747"/>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711A7B-1680-F668-BBA2-3C14DE9EDD8A}"/>
              </a:ext>
            </a:extLst>
          </p:cNvPr>
          <p:cNvSpPr>
            <a:spLocks noGrp="1"/>
          </p:cNvSpPr>
          <p:nvPr>
            <p:ph type="sldNum" sz="quarter" idx="12"/>
          </p:nvPr>
        </p:nvSpPr>
        <p:spPr/>
        <p:txBody>
          <a:bodyPr/>
          <a:lstStyle/>
          <a:p>
            <a:fld id="{A8AB81F3-D877-40AB-B9C6-5DBC3A20DFE8}" type="slidenum">
              <a:rPr lang="en-US" smtClean="0"/>
              <a:t>9</a:t>
            </a:fld>
            <a:endParaRPr lang="en-US"/>
          </a:p>
        </p:txBody>
      </p:sp>
      <p:pic>
        <p:nvPicPr>
          <p:cNvPr id="8" name="Graphic 7" descr="Scales of justice with solid fill">
            <a:extLst>
              <a:ext uri="{FF2B5EF4-FFF2-40B4-BE49-F238E27FC236}">
                <a16:creationId xmlns:a16="http://schemas.microsoft.com/office/drawing/2014/main" id="{62B047E3-61F1-9333-D5B8-A52E9D4E3C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2190" y="1825625"/>
            <a:ext cx="1192150" cy="1192150"/>
          </a:xfrm>
          <a:prstGeom prst="rect">
            <a:avLst/>
          </a:prstGeom>
        </p:spPr>
      </p:pic>
      <p:sp>
        <p:nvSpPr>
          <p:cNvPr id="18" name="TextBox 17">
            <a:extLst>
              <a:ext uri="{FF2B5EF4-FFF2-40B4-BE49-F238E27FC236}">
                <a16:creationId xmlns:a16="http://schemas.microsoft.com/office/drawing/2014/main" id="{435FBCDC-435F-9AB0-0C54-C587A8D43E25}"/>
              </a:ext>
            </a:extLst>
          </p:cNvPr>
          <p:cNvSpPr txBox="1"/>
          <p:nvPr/>
        </p:nvSpPr>
        <p:spPr>
          <a:xfrm>
            <a:off x="935142" y="3219576"/>
            <a:ext cx="9848658" cy="892552"/>
          </a:xfrm>
          <a:prstGeom prst="rect">
            <a:avLst/>
          </a:prstGeom>
          <a:solidFill>
            <a:schemeClr val="bg1">
              <a:lumMod val="85000"/>
            </a:schemeClr>
          </a:solidFill>
          <a:effectLst>
            <a:outerShdw blurRad="50800" dist="38100" dir="5400000" algn="t" rotWithShape="0">
              <a:prstClr val="black">
                <a:alpha val="40000"/>
              </a:prstClr>
            </a:outerShdw>
          </a:effectLst>
        </p:spPr>
        <p:txBody>
          <a:bodyPr wrap="none" rtlCol="0">
            <a:spAutoFit/>
          </a:bodyPr>
          <a:lstStyle/>
          <a:p>
            <a:r>
              <a:rPr lang="en-US" sz="2800" dirty="0">
                <a:cs typeface="Calibri"/>
              </a:rPr>
              <a:t>Adding </a:t>
            </a:r>
            <a:r>
              <a:rPr lang="en-US" sz="2800" b="1" dirty="0">
                <a:cs typeface="Calibri"/>
              </a:rPr>
              <a:t>256 </a:t>
            </a:r>
            <a:r>
              <a:rPr lang="en-US" sz="2800" dirty="0">
                <a:cs typeface="Calibri"/>
              </a:rPr>
              <a:t>to (each column of) </a:t>
            </a:r>
            <a:r>
              <a:rPr lang="en-US" sz="2800" dirty="0">
                <a:solidFill>
                  <a:srgbClr val="0085CA"/>
                </a:solidFill>
                <a:cs typeface="Calibri"/>
              </a:rPr>
              <a:t>E </a:t>
            </a:r>
            <a:r>
              <a:rPr lang="en-US" sz="2800" dirty="0">
                <a:cs typeface="Calibri"/>
              </a:rPr>
              <a:t>increases the failure rate to </a:t>
            </a:r>
            <a:r>
              <a:rPr lang="en-US" sz="2800" b="1" dirty="0">
                <a:cs typeface="Calibri"/>
              </a:rPr>
              <a:t>~2</a:t>
            </a:r>
            <a:r>
              <a:rPr lang="en-US" sz="2800" b="1" baseline="30000" dirty="0">
                <a:cs typeface="Calibri"/>
              </a:rPr>
              <a:t>-22</a:t>
            </a:r>
          </a:p>
          <a:p>
            <a:pPr marL="342900" indent="-342900">
              <a:buFont typeface="Arial" panose="020B0604020202020204" pitchFamily="34" charset="0"/>
              <a:buChar char="•"/>
            </a:pPr>
            <a:r>
              <a:rPr lang="en-US" sz="2400" dirty="0">
                <a:cs typeface="Calibri"/>
              </a:rPr>
              <a:t>With </a:t>
            </a:r>
            <a:r>
              <a:rPr lang="en-US" sz="2400" dirty="0">
                <a:solidFill>
                  <a:srgbClr val="FF0000"/>
                </a:solidFill>
                <a:cs typeface="Calibri"/>
              </a:rPr>
              <a:t>failure boosting</a:t>
            </a:r>
            <a:r>
              <a:rPr lang="en-US" sz="2400" dirty="0">
                <a:cs typeface="Calibri"/>
              </a:rPr>
              <a:t> increases to </a:t>
            </a:r>
            <a:r>
              <a:rPr lang="en-US" sz="2400" b="1" dirty="0">
                <a:cs typeface="Calibri"/>
              </a:rPr>
              <a:t>~2</a:t>
            </a:r>
            <a:r>
              <a:rPr lang="en-US" sz="2400" b="1" baseline="30000" dirty="0">
                <a:cs typeface="Calibri"/>
              </a:rPr>
              <a:t>-13</a:t>
            </a:r>
            <a:endParaRPr lang="en-US" sz="2400" b="1" dirty="0">
              <a:cs typeface="Calibri"/>
            </a:endParaRPr>
          </a:p>
        </p:txBody>
      </p:sp>
      <p:grpSp>
        <p:nvGrpSpPr>
          <p:cNvPr id="7" name="Group 6">
            <a:extLst>
              <a:ext uri="{FF2B5EF4-FFF2-40B4-BE49-F238E27FC236}">
                <a16:creationId xmlns:a16="http://schemas.microsoft.com/office/drawing/2014/main" id="{03591E25-40FD-9783-9E42-0ADE11FABE8A}"/>
              </a:ext>
            </a:extLst>
          </p:cNvPr>
          <p:cNvGrpSpPr/>
          <p:nvPr/>
        </p:nvGrpSpPr>
        <p:grpSpPr>
          <a:xfrm>
            <a:off x="9689907" y="5445562"/>
            <a:ext cx="1056159" cy="1056159"/>
            <a:chOff x="2718883" y="4034838"/>
            <a:chExt cx="484632" cy="484632"/>
          </a:xfrm>
        </p:grpSpPr>
        <p:pic>
          <p:nvPicPr>
            <p:cNvPr id="5" name="Noisy Lock 1">
              <a:extLst>
                <a:ext uri="{FF2B5EF4-FFF2-40B4-BE49-F238E27FC236}">
                  <a16:creationId xmlns:a16="http://schemas.microsoft.com/office/drawing/2014/main" id="{C77DAA2F-4A6E-C980-8226-2713E0084A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8883" y="4034838"/>
              <a:ext cx="484632" cy="484632"/>
            </a:xfrm>
            <a:prstGeom prst="rect">
              <a:avLst/>
            </a:prstGeom>
          </p:spPr>
        </p:pic>
        <p:pic>
          <p:nvPicPr>
            <p:cNvPr id="6" name="Poison Skull 2" descr="Icon&#10;&#10;Description automatically generated">
              <a:extLst>
                <a:ext uri="{FF2B5EF4-FFF2-40B4-BE49-F238E27FC236}">
                  <a16:creationId xmlns:a16="http://schemas.microsoft.com/office/drawing/2014/main" id="{DD6883FA-83F5-D40D-C8B5-1D16F7D5DF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8925" y="4208163"/>
              <a:ext cx="287108" cy="274320"/>
            </a:xfrm>
            <a:prstGeom prst="rect">
              <a:avLst/>
            </a:prstGeom>
          </p:spPr>
        </p:pic>
      </p:grpSp>
      <mc:AlternateContent xmlns:mc="http://schemas.openxmlformats.org/markup-compatibility/2006" xmlns:a14="http://schemas.microsoft.com/office/drawing/2010/main">
        <mc:Choice Requires="a14">
          <p:sp>
            <p:nvSpPr>
              <p:cNvPr id="9" name="Enc textbox">
                <a:extLst>
                  <a:ext uri="{FF2B5EF4-FFF2-40B4-BE49-F238E27FC236}">
                    <a16:creationId xmlns:a16="http://schemas.microsoft.com/office/drawing/2014/main" id="{451A82F9-B6FA-F60F-7701-9206FF8AD7E9}"/>
                  </a:ext>
                </a:extLst>
              </p:cNvPr>
              <p:cNvSpPr txBox="1"/>
              <p:nvPr/>
            </p:nvSpPr>
            <p:spPr>
              <a:xfrm>
                <a:off x="7053345" y="4897025"/>
                <a:ext cx="24493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𝐸𝑛𝑐𝑎𝑝𝑠</m:t>
                      </m:r>
                      <m:r>
                        <a:rPr lang="en-US" sz="2000" b="0" i="1" smtClean="0">
                          <a:latin typeface="Cambria Math" panose="02040503050406030204" pitchFamily="18" charset="0"/>
                        </a:rPr>
                        <m:t>(              ;        )</m:t>
                      </m:r>
                    </m:oMath>
                  </m:oMathPara>
                </a14:m>
                <a:endParaRPr lang="en-US" sz="2000" dirty="0"/>
              </a:p>
            </p:txBody>
          </p:sp>
        </mc:Choice>
        <mc:Fallback xmlns="">
          <p:sp>
            <p:nvSpPr>
              <p:cNvPr id="9" name="Enc textbox">
                <a:extLst>
                  <a:ext uri="{FF2B5EF4-FFF2-40B4-BE49-F238E27FC236}">
                    <a16:creationId xmlns:a16="http://schemas.microsoft.com/office/drawing/2014/main" id="{451A82F9-B6FA-F60F-7701-9206FF8AD7E9}"/>
                  </a:ext>
                </a:extLst>
              </p:cNvPr>
              <p:cNvSpPr txBox="1">
                <a:spLocks noRot="1" noChangeAspect="1" noMove="1" noResize="1" noEditPoints="1" noAdjustHandles="1" noChangeArrowheads="1" noChangeShapeType="1" noTextEdit="1"/>
              </p:cNvSpPr>
              <p:nvPr/>
            </p:nvSpPr>
            <p:spPr>
              <a:xfrm>
                <a:off x="7053345" y="4897025"/>
                <a:ext cx="2449325" cy="307777"/>
              </a:xfrm>
              <a:prstGeom prst="rect">
                <a:avLst/>
              </a:prstGeom>
              <a:blipFill>
                <a:blip r:embed="rId11"/>
                <a:stretch>
                  <a:fillRect l="-2985" t="-1961" r="-3234" b="-33333"/>
                </a:stretch>
              </a:blipFill>
            </p:spPr>
            <p:txBody>
              <a:bodyPr/>
              <a:lstStyle/>
              <a:p>
                <a:r>
                  <a:rPr lang="en-US">
                    <a:noFill/>
                  </a:rPr>
                  <a:t> </a:t>
                </a:r>
              </a:p>
            </p:txBody>
          </p:sp>
        </mc:Fallback>
      </mc:AlternateContent>
      <p:pic>
        <p:nvPicPr>
          <p:cNvPr id="17" name="Unlocked lock 2" descr="Unlock outline">
            <a:extLst>
              <a:ext uri="{FF2B5EF4-FFF2-40B4-BE49-F238E27FC236}">
                <a16:creationId xmlns:a16="http://schemas.microsoft.com/office/drawing/2014/main" id="{9274AE96-30EB-1264-14DD-5FF8F7C891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62593" y="4867556"/>
            <a:ext cx="365760" cy="365760"/>
          </a:xfrm>
          <a:prstGeom prst="rect">
            <a:avLst/>
          </a:prstGeom>
        </p:spPr>
      </p:pic>
      <p:grpSp>
        <p:nvGrpSpPr>
          <p:cNvPr id="19" name="Key in envelope">
            <a:extLst>
              <a:ext uri="{FF2B5EF4-FFF2-40B4-BE49-F238E27FC236}">
                <a16:creationId xmlns:a16="http://schemas.microsoft.com/office/drawing/2014/main" id="{95446017-4CE8-6B37-CDAE-A62A5194855A}"/>
              </a:ext>
            </a:extLst>
          </p:cNvPr>
          <p:cNvGrpSpPr/>
          <p:nvPr/>
        </p:nvGrpSpPr>
        <p:grpSpPr>
          <a:xfrm>
            <a:off x="8917213" y="4809222"/>
            <a:ext cx="365760" cy="384048"/>
            <a:chOff x="9039178" y="2714575"/>
            <a:chExt cx="723900" cy="812482"/>
          </a:xfrm>
        </p:grpSpPr>
        <p:sp>
          <p:nvSpPr>
            <p:cNvPr id="20" name="Freeform: Shape 19">
              <a:extLst>
                <a:ext uri="{FF2B5EF4-FFF2-40B4-BE49-F238E27FC236}">
                  <a16:creationId xmlns:a16="http://schemas.microsoft.com/office/drawing/2014/main" id="{D8F4C9D5-A71C-6C56-63C6-88D8B66C6AC0}"/>
                </a:ext>
              </a:extLst>
            </p:cNvPr>
            <p:cNvSpPr/>
            <p:nvPr/>
          </p:nvSpPr>
          <p:spPr>
            <a:xfrm>
              <a:off x="9039178" y="2714575"/>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49 w 723900"/>
                <a:gd name="connsiteY20" fmla="*/ 542315 h 812482"/>
                <a:gd name="connsiteX21" fmla="*/ 257651 w 723900"/>
                <a:gd name="connsiteY21" fmla="*/ 542315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680 w 723900"/>
                <a:gd name="connsiteY34" fmla="*/ 793271 h 812482"/>
                <a:gd name="connsiteX35" fmla="*/ 257851 w 723900"/>
                <a:gd name="connsiteY35" fmla="*/ 568100 h 812482"/>
                <a:gd name="connsiteX36" fmla="*/ 358140 w 723900"/>
                <a:gd name="connsiteY36" fmla="*/ 523237 h 812482"/>
                <a:gd name="connsiteX37" fmla="*/ 463020 w 723900"/>
                <a:gd name="connsiteY37" fmla="*/ 565033 h 812482"/>
                <a:gd name="connsiteX38" fmla="*/ 691220 w 723900"/>
                <a:gd name="connsiteY38" fmla="*/ 793271 h 812482"/>
                <a:gd name="connsiteX39" fmla="*/ 691219 w 723900"/>
                <a:gd name="connsiteY39" fmla="*/ 793405 h 812482"/>
                <a:gd name="connsiteX40" fmla="*/ 691153 w 723900"/>
                <a:gd name="connsiteY40" fmla="*/ 793433 h 812482"/>
                <a:gd name="connsiteX41" fmla="*/ 32747 w 723900"/>
                <a:gd name="connsiteY41" fmla="*/ 793433 h 812482"/>
                <a:gd name="connsiteX42" fmla="*/ 32653 w 723900"/>
                <a:gd name="connsiteY42" fmla="*/ 793336 h 812482"/>
                <a:gd name="connsiteX43" fmla="*/ 32680 w 723900"/>
                <a:gd name="connsiteY43" fmla="*/ 793271 h 812482"/>
                <a:gd name="connsiteX44" fmla="*/ 704688 w 723900"/>
                <a:gd name="connsiteY44" fmla="*/ 779802 h 812482"/>
                <a:gd name="connsiteX45" fmla="*/ 480193 w 723900"/>
                <a:gd name="connsiteY45" fmla="*/ 555308 h 812482"/>
                <a:gd name="connsiteX46" fmla="*/ 704688 w 723900"/>
                <a:gd name="connsiteY46" fmla="*/ 330813 h 812482"/>
                <a:gd name="connsiteX47" fmla="*/ 704822 w 723900"/>
                <a:gd name="connsiteY47" fmla="*/ 330814 h 812482"/>
                <a:gd name="connsiteX48" fmla="*/ 704850 w 723900"/>
                <a:gd name="connsiteY48" fmla="*/ 330879 h 812482"/>
                <a:gd name="connsiteX49" fmla="*/ 704850 w 723900"/>
                <a:gd name="connsiteY49" fmla="*/ 779736 h 812482"/>
                <a:gd name="connsiteX50" fmla="*/ 704754 w 723900"/>
                <a:gd name="connsiteY50" fmla="*/ 779830 h 812482"/>
                <a:gd name="connsiteX51" fmla="*/ 704688 w 723900"/>
                <a:gd name="connsiteY51"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49" y="542315"/>
                  </a:lnTo>
                  <a:cubicBezTo>
                    <a:pt x="406036" y="491402"/>
                    <a:pt x="317864" y="491402"/>
                    <a:pt x="257651" y="542315"/>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680" y="793271"/>
                  </a:moveTo>
                  <a:lnTo>
                    <a:pt x="257851" y="568100"/>
                  </a:lnTo>
                  <a:cubicBezTo>
                    <a:pt x="284321" y="540882"/>
                    <a:pt x="320207" y="524829"/>
                    <a:pt x="358140" y="523237"/>
                  </a:cubicBezTo>
                  <a:cubicBezTo>
                    <a:pt x="397374" y="522071"/>
                    <a:pt x="435341" y="537201"/>
                    <a:pt x="463020" y="565033"/>
                  </a:cubicBezTo>
                  <a:lnTo>
                    <a:pt x="691220" y="793271"/>
                  </a:lnTo>
                  <a:cubicBezTo>
                    <a:pt x="691257" y="793308"/>
                    <a:pt x="691256" y="793369"/>
                    <a:pt x="691219" y="793405"/>
                  </a:cubicBezTo>
                  <a:cubicBezTo>
                    <a:pt x="691201" y="793422"/>
                    <a:pt x="691178" y="793433"/>
                    <a:pt x="691153" y="793433"/>
                  </a:cubicBezTo>
                  <a:lnTo>
                    <a:pt x="32747" y="793433"/>
                  </a:lnTo>
                  <a:cubicBezTo>
                    <a:pt x="32695" y="793432"/>
                    <a:pt x="32653" y="793389"/>
                    <a:pt x="32653" y="793336"/>
                  </a:cubicBezTo>
                  <a:cubicBezTo>
                    <a:pt x="32654" y="793312"/>
                    <a:pt x="32663" y="793288"/>
                    <a:pt x="32680" y="793271"/>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ED4747"/>
            </a:solidFill>
            <a:ln w="9525" cap="flat">
              <a:noFill/>
              <a:prstDash val="solid"/>
              <a:miter/>
            </a:ln>
          </p:spPr>
          <p:txBody>
            <a:bodyPr rtlCol="0" anchor="ctr"/>
            <a:lstStyle/>
            <a:p>
              <a:endParaRPr lang="en-US"/>
            </a:p>
          </p:txBody>
        </p:sp>
        <p:pic>
          <p:nvPicPr>
            <p:cNvPr id="21" name="Graphic 20" descr="Key with solid fill">
              <a:extLst>
                <a:ext uri="{FF2B5EF4-FFF2-40B4-BE49-F238E27FC236}">
                  <a16:creationId xmlns:a16="http://schemas.microsoft.com/office/drawing/2014/main" id="{9610342B-77BB-275F-66FC-655FAC7146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97444" y="2827736"/>
              <a:ext cx="413126" cy="413126"/>
            </a:xfrm>
            <a:prstGeom prst="rect">
              <a:avLst/>
            </a:prstGeom>
          </p:spPr>
        </p:pic>
      </p:grpSp>
      <p:pic>
        <p:nvPicPr>
          <p:cNvPr id="23" name="Frodo1" descr="See the source image">
            <a:extLst>
              <a:ext uri="{FF2B5EF4-FFF2-40B4-BE49-F238E27FC236}">
                <a16:creationId xmlns:a16="http://schemas.microsoft.com/office/drawing/2014/main" id="{9A10D3A1-A881-B954-1732-6C8EE8DDADCB}"/>
              </a:ext>
            </a:extLst>
          </p:cNvPr>
          <p:cNvPicPr>
            <a:picLocks noChangeAspect="1"/>
          </p:cNvPicPr>
          <p:nvPr/>
        </p:nvPicPr>
        <p:blipFill rotWithShape="1">
          <a:blip r:embed="rId14">
            <a:extLst>
              <a:ext uri="{28A0092B-C50C-407E-A947-70E740481C1C}">
                <a14:useLocalDpi xmlns:a14="http://schemas.microsoft.com/office/drawing/2010/main" val="0"/>
              </a:ext>
            </a:extLst>
          </a:blip>
          <a:srcRect l="4874" t="-140" r="1700" b="18733"/>
          <a:stretch/>
        </p:blipFill>
        <p:spPr bwMode="auto">
          <a:xfrm>
            <a:off x="1157238" y="4335080"/>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24" name="Gandalf" descr="See the source image">
            <a:extLst>
              <a:ext uri="{FF2B5EF4-FFF2-40B4-BE49-F238E27FC236}">
                <a16:creationId xmlns:a16="http://schemas.microsoft.com/office/drawing/2014/main" id="{4FED76F5-7D00-B94E-5DE4-C398DEA600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16687" y="4340587"/>
            <a:ext cx="929379" cy="92937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Keygen Textbox">
                <a:extLst>
                  <a:ext uri="{FF2B5EF4-FFF2-40B4-BE49-F238E27FC236}">
                    <a16:creationId xmlns:a16="http://schemas.microsoft.com/office/drawing/2014/main" id="{F6385DBE-7BF7-1DF6-4E05-BEF1F3DD5785}"/>
                  </a:ext>
                </a:extLst>
              </p:cNvPr>
              <p:cNvSpPr txBox="1"/>
              <p:nvPr/>
            </p:nvSpPr>
            <p:spPr>
              <a:xfrm>
                <a:off x="3652079" y="4717980"/>
                <a:ext cx="11553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𝐾𝑒𝑦𝑔𝑒𝑛</m:t>
                      </m:r>
                      <m:r>
                        <a:rPr lang="en-US" sz="2000" b="0" i="1" smtClean="0">
                          <a:latin typeface="Cambria Math" panose="02040503050406030204" pitchFamily="18" charset="0"/>
                        </a:rPr>
                        <m:t>()</m:t>
                      </m:r>
                    </m:oMath>
                  </m:oMathPara>
                </a14:m>
                <a:endParaRPr lang="en-US" sz="2000" dirty="0"/>
              </a:p>
            </p:txBody>
          </p:sp>
        </mc:Choice>
        <mc:Fallback xmlns="">
          <p:sp>
            <p:nvSpPr>
              <p:cNvPr id="25" name="Keygen Textbox">
                <a:extLst>
                  <a:ext uri="{FF2B5EF4-FFF2-40B4-BE49-F238E27FC236}">
                    <a16:creationId xmlns:a16="http://schemas.microsoft.com/office/drawing/2014/main" id="{F6385DBE-7BF7-1DF6-4E05-BEF1F3DD5785}"/>
                  </a:ext>
                </a:extLst>
              </p:cNvPr>
              <p:cNvSpPr txBox="1">
                <a:spLocks noRot="1" noChangeAspect="1" noMove="1" noResize="1" noEditPoints="1" noAdjustHandles="1" noChangeArrowheads="1" noChangeShapeType="1" noTextEdit="1"/>
              </p:cNvSpPr>
              <p:nvPr/>
            </p:nvSpPr>
            <p:spPr>
              <a:xfrm>
                <a:off x="3652079" y="4717980"/>
                <a:ext cx="1155316" cy="307777"/>
              </a:xfrm>
              <a:prstGeom prst="rect">
                <a:avLst/>
              </a:prstGeom>
              <a:blipFill>
                <a:blip r:embed="rId16"/>
                <a:stretch>
                  <a:fillRect l="-6842" t="-2000" r="-7368" b="-36000"/>
                </a:stretch>
              </a:blipFill>
            </p:spPr>
            <p:txBody>
              <a:bodyPr/>
              <a:lstStyle/>
              <a:p>
                <a:r>
                  <a:rPr lang="en-US">
                    <a:noFill/>
                  </a:rPr>
                  <a:t> </a:t>
                </a:r>
              </a:p>
            </p:txBody>
          </p:sp>
        </mc:Fallback>
      </mc:AlternateContent>
      <p:cxnSp>
        <p:nvCxnSpPr>
          <p:cNvPr id="27" name="keygen to keys">
            <a:extLst>
              <a:ext uri="{FF2B5EF4-FFF2-40B4-BE49-F238E27FC236}">
                <a16:creationId xmlns:a16="http://schemas.microsoft.com/office/drawing/2014/main" id="{8557C41E-F58E-BBFD-CC05-68EEF872BDC8}"/>
              </a:ext>
            </a:extLst>
          </p:cNvPr>
          <p:cNvCxnSpPr>
            <a:cxnSpLocks/>
          </p:cNvCxnSpPr>
          <p:nvPr/>
        </p:nvCxnSpPr>
        <p:spPr>
          <a:xfrm flipH="1">
            <a:off x="3414549" y="4863148"/>
            <a:ext cx="229787" cy="4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sk">
            <a:extLst>
              <a:ext uri="{FF2B5EF4-FFF2-40B4-BE49-F238E27FC236}">
                <a16:creationId xmlns:a16="http://schemas.microsoft.com/office/drawing/2014/main" id="{76BCD5FB-C6D9-9E3A-6F10-8B3261696681}"/>
              </a:ext>
            </a:extLst>
          </p:cNvPr>
          <p:cNvGrpSpPr/>
          <p:nvPr/>
        </p:nvGrpSpPr>
        <p:grpSpPr>
          <a:xfrm>
            <a:off x="2724842" y="4644098"/>
            <a:ext cx="405497" cy="625868"/>
            <a:chOff x="2704259" y="2587936"/>
            <a:chExt cx="405497" cy="625868"/>
          </a:xfrm>
        </p:grpSpPr>
        <p:pic>
          <p:nvPicPr>
            <p:cNvPr id="29" name="Graphic 28" descr="Old Key outline">
              <a:extLst>
                <a:ext uri="{FF2B5EF4-FFF2-40B4-BE49-F238E27FC236}">
                  <a16:creationId xmlns:a16="http://schemas.microsoft.com/office/drawing/2014/main" id="{4E21EF4D-867F-F519-5B1B-7FAEAA197E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43996" y="2587936"/>
              <a:ext cx="365760" cy="365760"/>
            </a:xfrm>
            <a:prstGeom prst="rect">
              <a:avLst/>
            </a:prstGeom>
          </p:spPr>
        </p:pic>
        <p:sp>
          <p:nvSpPr>
            <p:cNvPr id="30" name="TextBox 29">
              <a:extLst>
                <a:ext uri="{FF2B5EF4-FFF2-40B4-BE49-F238E27FC236}">
                  <a16:creationId xmlns:a16="http://schemas.microsoft.com/office/drawing/2014/main" id="{E7D567BD-ECC2-3160-A761-634E82C19E27}"/>
                </a:ext>
              </a:extLst>
            </p:cNvPr>
            <p:cNvSpPr txBox="1"/>
            <p:nvPr/>
          </p:nvSpPr>
          <p:spPr>
            <a:xfrm>
              <a:off x="2704259" y="2813694"/>
              <a:ext cx="402674" cy="400110"/>
            </a:xfrm>
            <a:prstGeom prst="rect">
              <a:avLst/>
            </a:prstGeom>
            <a:noFill/>
          </p:spPr>
          <p:txBody>
            <a:bodyPr wrap="none" rtlCol="0">
              <a:spAutoFit/>
            </a:bodyPr>
            <a:lstStyle/>
            <a:p>
              <a:r>
                <a:rPr lang="en-US" sz="2000" dirty="0" err="1">
                  <a:solidFill>
                    <a:srgbClr val="ED4747"/>
                  </a:solidFill>
                </a:rPr>
                <a:t>sk</a:t>
              </a:r>
              <a:endParaRPr lang="en-US" dirty="0">
                <a:solidFill>
                  <a:srgbClr val="ED4747"/>
                </a:solidFill>
              </a:endParaRPr>
            </a:p>
          </p:txBody>
        </p:sp>
      </p:grpSp>
      <p:grpSp>
        <p:nvGrpSpPr>
          <p:cNvPr id="32" name="pk">
            <a:extLst>
              <a:ext uri="{FF2B5EF4-FFF2-40B4-BE49-F238E27FC236}">
                <a16:creationId xmlns:a16="http://schemas.microsoft.com/office/drawing/2014/main" id="{4E00E94D-5455-51AE-9996-85C9576EBF58}"/>
              </a:ext>
            </a:extLst>
          </p:cNvPr>
          <p:cNvGrpSpPr/>
          <p:nvPr/>
        </p:nvGrpSpPr>
        <p:grpSpPr>
          <a:xfrm>
            <a:off x="3023266" y="4616890"/>
            <a:ext cx="436338" cy="663705"/>
            <a:chOff x="1176152" y="2556687"/>
            <a:chExt cx="436338" cy="663705"/>
          </a:xfrm>
        </p:grpSpPr>
        <p:sp>
          <p:nvSpPr>
            <p:cNvPr id="33" name="TextBox 32">
              <a:extLst>
                <a:ext uri="{FF2B5EF4-FFF2-40B4-BE49-F238E27FC236}">
                  <a16:creationId xmlns:a16="http://schemas.microsoft.com/office/drawing/2014/main" id="{0507E908-5765-9B59-76DE-ACF2C5F5520D}"/>
                </a:ext>
              </a:extLst>
            </p:cNvPr>
            <p:cNvSpPr txBox="1"/>
            <p:nvPr/>
          </p:nvSpPr>
          <p:spPr>
            <a:xfrm>
              <a:off x="1176152" y="2820282"/>
              <a:ext cx="436338" cy="400110"/>
            </a:xfrm>
            <a:prstGeom prst="rect">
              <a:avLst/>
            </a:prstGeom>
            <a:noFill/>
          </p:spPr>
          <p:txBody>
            <a:bodyPr wrap="none" rtlCol="0">
              <a:spAutoFit/>
            </a:bodyPr>
            <a:lstStyle/>
            <a:p>
              <a:r>
                <a:rPr lang="en-US" sz="2000" dirty="0">
                  <a:solidFill>
                    <a:srgbClr val="0085CA"/>
                  </a:solidFill>
                </a:rPr>
                <a:t>pk</a:t>
              </a:r>
              <a:endParaRPr lang="en-US" dirty="0">
                <a:solidFill>
                  <a:srgbClr val="0085CA"/>
                </a:solidFill>
              </a:endParaRPr>
            </a:p>
          </p:txBody>
        </p:sp>
        <p:pic>
          <p:nvPicPr>
            <p:cNvPr id="34" name="Graphic 33" descr="Unlock outline">
              <a:extLst>
                <a:ext uri="{FF2B5EF4-FFF2-40B4-BE49-F238E27FC236}">
                  <a16:creationId xmlns:a16="http://schemas.microsoft.com/office/drawing/2014/main" id="{0ACABC0C-8EEE-0B65-0F58-F0E2E65757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16307" y="2556687"/>
              <a:ext cx="365760" cy="365760"/>
            </a:xfrm>
            <a:prstGeom prst="rect">
              <a:avLst/>
            </a:prstGeom>
          </p:spPr>
        </p:pic>
      </p:grpSp>
      <p:grpSp>
        <p:nvGrpSpPr>
          <p:cNvPr id="35" name="to Enc">
            <a:extLst>
              <a:ext uri="{FF2B5EF4-FFF2-40B4-BE49-F238E27FC236}">
                <a16:creationId xmlns:a16="http://schemas.microsoft.com/office/drawing/2014/main" id="{F4F2D4F5-9645-CEB4-5E05-A78E8974CF20}"/>
              </a:ext>
            </a:extLst>
          </p:cNvPr>
          <p:cNvGrpSpPr/>
          <p:nvPr/>
        </p:nvGrpSpPr>
        <p:grpSpPr>
          <a:xfrm>
            <a:off x="3890101" y="4711401"/>
            <a:ext cx="3199724" cy="370677"/>
            <a:chOff x="3532208" y="3449179"/>
            <a:chExt cx="3199724" cy="370677"/>
          </a:xfrm>
        </p:grpSpPr>
        <p:cxnSp>
          <p:nvCxnSpPr>
            <p:cNvPr id="36" name="Straight Arrow Connector 35">
              <a:extLst>
                <a:ext uri="{FF2B5EF4-FFF2-40B4-BE49-F238E27FC236}">
                  <a16:creationId xmlns:a16="http://schemas.microsoft.com/office/drawing/2014/main" id="{3AECE75A-D01D-CDFA-5F8F-88737E7B863C}"/>
                </a:ext>
              </a:extLst>
            </p:cNvPr>
            <p:cNvCxnSpPr>
              <a:cxnSpLocks/>
            </p:cNvCxnSpPr>
            <p:nvPr/>
          </p:nvCxnSpPr>
          <p:spPr>
            <a:xfrm>
              <a:off x="3532208" y="3819856"/>
              <a:ext cx="319972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7" name="Graphic 36" descr="Unlock outline">
              <a:extLst>
                <a:ext uri="{FF2B5EF4-FFF2-40B4-BE49-F238E27FC236}">
                  <a16:creationId xmlns:a16="http://schemas.microsoft.com/office/drawing/2014/main" id="{51BC347D-6FDB-1D52-EBD5-D60B55A516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899056" y="3449179"/>
              <a:ext cx="365760" cy="365760"/>
            </a:xfrm>
            <a:prstGeom prst="rect">
              <a:avLst/>
            </a:prstGeom>
          </p:spPr>
        </p:pic>
      </p:grpSp>
      <p:pic>
        <p:nvPicPr>
          <p:cNvPr id="38" name="Coins" descr="Stacks of gold coins">
            <a:extLst>
              <a:ext uri="{FF2B5EF4-FFF2-40B4-BE49-F238E27FC236}">
                <a16:creationId xmlns:a16="http://schemas.microsoft.com/office/drawing/2014/main" id="{4824FFCC-4A0D-54EA-E89F-BE13C03ECCC7}"/>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8356539" y="4949828"/>
            <a:ext cx="365760" cy="243840"/>
          </a:xfrm>
          <a:prstGeom prst="rect">
            <a:avLst/>
          </a:prstGeom>
        </p:spPr>
      </p:pic>
      <p:pic>
        <p:nvPicPr>
          <p:cNvPr id="49" name="Big aes key 1" descr="Key with solid fill">
            <a:extLst>
              <a:ext uri="{FF2B5EF4-FFF2-40B4-BE49-F238E27FC236}">
                <a16:creationId xmlns:a16="http://schemas.microsoft.com/office/drawing/2014/main" id="{0F864E7B-D816-3E34-060B-FA2FFAC87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91391" y="4412099"/>
            <a:ext cx="365760" cy="365760"/>
          </a:xfrm>
          <a:prstGeom prst="rect">
            <a:avLst/>
          </a:prstGeom>
        </p:spPr>
      </p:pic>
      <p:cxnSp>
        <p:nvCxnSpPr>
          <p:cNvPr id="50" name="aes key to msg">
            <a:extLst>
              <a:ext uri="{FF2B5EF4-FFF2-40B4-BE49-F238E27FC236}">
                <a16:creationId xmlns:a16="http://schemas.microsoft.com/office/drawing/2014/main" id="{025E777D-76FA-875B-4D37-54A193471CB5}"/>
              </a:ext>
            </a:extLst>
          </p:cNvPr>
          <p:cNvCxnSpPr>
            <a:cxnSpLocks/>
          </p:cNvCxnSpPr>
          <p:nvPr/>
        </p:nvCxnSpPr>
        <p:spPr>
          <a:xfrm flipH="1">
            <a:off x="8527653" y="4681136"/>
            <a:ext cx="98655" cy="139122"/>
          </a:xfrm>
          <a:prstGeom prst="straightConnector1">
            <a:avLst/>
          </a:prstGeom>
          <a:ln w="38100">
            <a:solidFill>
              <a:srgbClr val="ED474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es key to msg">
            <a:extLst>
              <a:ext uri="{FF2B5EF4-FFF2-40B4-BE49-F238E27FC236}">
                <a16:creationId xmlns:a16="http://schemas.microsoft.com/office/drawing/2014/main" id="{3A79848A-4FFD-22E3-D46B-DEDBE6A43583}"/>
              </a:ext>
            </a:extLst>
          </p:cNvPr>
          <p:cNvCxnSpPr>
            <a:cxnSpLocks/>
          </p:cNvCxnSpPr>
          <p:nvPr/>
        </p:nvCxnSpPr>
        <p:spPr>
          <a:xfrm>
            <a:off x="8917213" y="4688248"/>
            <a:ext cx="96302" cy="135804"/>
          </a:xfrm>
          <a:prstGeom prst="straightConnector1">
            <a:avLst/>
          </a:prstGeom>
          <a:ln w="38100">
            <a:solidFill>
              <a:srgbClr val="ED474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15BD995-5F48-A2F7-4320-33AE84D53CCF}"/>
                  </a:ext>
                </a:extLst>
              </p:cNvPr>
              <p:cNvSpPr txBox="1"/>
              <p:nvPr/>
            </p:nvSpPr>
            <p:spPr>
              <a:xfrm>
                <a:off x="8947381" y="4411726"/>
                <a:ext cx="5418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ED4747"/>
                          </a:solidFill>
                          <a:latin typeface="Cambria Math" panose="02040503050406030204" pitchFamily="18" charset="0"/>
                        </a:rPr>
                        <m:t>𝑨𝑬𝑺</m:t>
                      </m:r>
                    </m:oMath>
                  </m:oMathPara>
                </a14:m>
                <a:endParaRPr lang="en-US" sz="1600" b="1" i="1" dirty="0"/>
              </a:p>
            </p:txBody>
          </p:sp>
        </mc:Choice>
        <mc:Fallback xmlns="">
          <p:sp>
            <p:nvSpPr>
              <p:cNvPr id="52" name="TextBox 51">
                <a:extLst>
                  <a:ext uri="{FF2B5EF4-FFF2-40B4-BE49-F238E27FC236}">
                    <a16:creationId xmlns:a16="http://schemas.microsoft.com/office/drawing/2014/main" id="{C15BD995-5F48-A2F7-4320-33AE84D53CCF}"/>
                  </a:ext>
                </a:extLst>
              </p:cNvPr>
              <p:cNvSpPr txBox="1">
                <a:spLocks noRot="1" noChangeAspect="1" noMove="1" noResize="1" noEditPoints="1" noAdjustHandles="1" noChangeArrowheads="1" noChangeShapeType="1" noTextEdit="1"/>
              </p:cNvSpPr>
              <p:nvPr/>
            </p:nvSpPr>
            <p:spPr>
              <a:xfrm>
                <a:off x="8947381" y="4411726"/>
                <a:ext cx="541815" cy="307777"/>
              </a:xfrm>
              <a:prstGeom prst="rect">
                <a:avLst/>
              </a:prstGeom>
              <a:blipFill>
                <a:blip r:embed="rId20"/>
                <a:stretch>
                  <a:fillRect l="-11236" r="-11236" b="-6000"/>
                </a:stretch>
              </a:blipFill>
            </p:spPr>
            <p:txBody>
              <a:bodyPr/>
              <a:lstStyle/>
              <a:p>
                <a:r>
                  <a:rPr lang="en-US">
                    <a:noFill/>
                  </a:rPr>
                  <a:t> </a:t>
                </a:r>
              </a:p>
            </p:txBody>
          </p:sp>
        </mc:Fallback>
      </mc:AlternateContent>
      <p:pic>
        <p:nvPicPr>
          <p:cNvPr id="48" name="Saruman">
            <a:extLst>
              <a:ext uri="{FF2B5EF4-FFF2-40B4-BE49-F238E27FC236}">
                <a16:creationId xmlns:a16="http://schemas.microsoft.com/office/drawing/2014/main" id="{E30B1497-342D-1CC0-65C0-36EDB1637FC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66389" y="4771385"/>
            <a:ext cx="1773936" cy="1039415"/>
          </a:xfrm>
          <a:prstGeom prst="rect">
            <a:avLst/>
          </a:prstGeom>
        </p:spPr>
      </p:pic>
      <p:pic>
        <p:nvPicPr>
          <p:cNvPr id="60" name="Frodo2" descr="See the source image">
            <a:extLst>
              <a:ext uri="{FF2B5EF4-FFF2-40B4-BE49-F238E27FC236}">
                <a16:creationId xmlns:a16="http://schemas.microsoft.com/office/drawing/2014/main" id="{4272C332-A75E-4832-B68F-7E15264C738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74571" y="4337114"/>
            <a:ext cx="1350627" cy="92937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hammer">
            <a:extLst>
              <a:ext uri="{FF2B5EF4-FFF2-40B4-BE49-F238E27FC236}">
                <a16:creationId xmlns:a16="http://schemas.microsoft.com/office/drawing/2014/main" id="{A33BB663-9715-C898-5564-7B7F50B59D40}"/>
              </a:ext>
            </a:extLst>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3268" b="95752" l="2929" r="93724">
                        <a14:foregroundMark x1="31590" y1="16340" x2="67782" y2="41667"/>
                        <a14:foregroundMark x1="4184" y1="90523" x2="13389" y2="95752"/>
                        <a14:foregroundMark x1="13389" y1="95752" x2="15900" y2="95752"/>
                        <a14:foregroundMark x1="3347" y1="93137" x2="3556" y2="91176"/>
                        <a14:foregroundMark x1="25523" y1="5065" x2="36402" y2="3595"/>
                        <a14:foregroundMark x1="36402" y1="3595" x2="84519" y2="25327"/>
                        <a14:foregroundMark x1="84519" y1="25327" x2="92887" y2="30719"/>
                        <a14:foregroundMark x1="92887" y1="30719" x2="93724" y2="35131"/>
                        <a14:foregroundMark x1="79916" y1="36601" x2="70921" y2="49183"/>
                        <a14:foregroundMark x1="70921" y1="49183" x2="70921" y2="49183"/>
                        <a14:foregroundMark x1="25732" y1="3758" x2="45816" y2="3268"/>
                      </a14:backgroundRemoval>
                    </a14:imgEffect>
                  </a14:imgLayer>
                </a14:imgProps>
              </a:ext>
              <a:ext uri="{28A0092B-C50C-407E-A947-70E740481C1C}">
                <a14:useLocalDpi xmlns:a14="http://schemas.microsoft.com/office/drawing/2010/main" val="0"/>
              </a:ext>
            </a:extLst>
          </a:blip>
          <a:srcRect/>
          <a:stretch>
            <a:fillRect/>
          </a:stretch>
        </p:blipFill>
        <p:spPr bwMode="auto">
          <a:xfrm rot="17479393">
            <a:off x="2164584" y="4041934"/>
            <a:ext cx="719005" cy="920567"/>
          </a:xfrm>
          <a:prstGeom prst="rect">
            <a:avLst/>
          </a:prstGeom>
          <a:noFill/>
          <a:extLst>
            <a:ext uri="{909E8E84-426E-40DD-AFC4-6F175D3DCCD1}">
              <a14:hiddenFill xmlns:a14="http://schemas.microsoft.com/office/drawing/2010/main">
                <a:solidFill>
                  <a:srgbClr val="FFFFFF"/>
                </a:solidFill>
              </a14:hiddenFill>
            </a:ext>
          </a:extLst>
        </p:spPr>
      </p:pic>
      <p:pic>
        <p:nvPicPr>
          <p:cNvPr id="64" name="Poison Skull 1" descr="Icon&#10;&#10;Description automatically generated">
            <a:extLst>
              <a:ext uri="{FF2B5EF4-FFF2-40B4-BE49-F238E27FC236}">
                <a16:creationId xmlns:a16="http://schemas.microsoft.com/office/drawing/2014/main" id="{2F9B89DB-6557-DD75-B456-7B9C5361EC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2807" y="4757121"/>
            <a:ext cx="287108" cy="274320"/>
          </a:xfrm>
          <a:prstGeom prst="rect">
            <a:avLst/>
          </a:prstGeom>
        </p:spPr>
      </p:pic>
      <p:pic>
        <p:nvPicPr>
          <p:cNvPr id="67" name="Poison Skull 1" descr="Icon&#10;&#10;Description automatically generated">
            <a:extLst>
              <a:ext uri="{FF2B5EF4-FFF2-40B4-BE49-F238E27FC236}">
                <a16:creationId xmlns:a16="http://schemas.microsoft.com/office/drawing/2014/main" id="{8F364DCE-0167-42D7-4C3D-377E1634BB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0163" y="4862749"/>
            <a:ext cx="287108" cy="274320"/>
          </a:xfrm>
          <a:prstGeom prst="rect">
            <a:avLst/>
          </a:prstGeom>
        </p:spPr>
      </p:pic>
      <p:pic>
        <p:nvPicPr>
          <p:cNvPr id="70" name="Poison Skull 1" descr="Icon&#10;&#10;Description automatically generated">
            <a:extLst>
              <a:ext uri="{FF2B5EF4-FFF2-40B4-BE49-F238E27FC236}">
                <a16:creationId xmlns:a16="http://schemas.microsoft.com/office/drawing/2014/main" id="{15B0E833-756B-4842-6394-63C8B29F4E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7540" y="5031969"/>
            <a:ext cx="287108" cy="274320"/>
          </a:xfrm>
          <a:prstGeom prst="rect">
            <a:avLst/>
          </a:prstGeom>
        </p:spPr>
      </p:pic>
    </p:spTree>
    <p:extLst>
      <p:ext uri="{BB962C8B-B14F-4D97-AF65-F5344CB8AC3E}">
        <p14:creationId xmlns:p14="http://schemas.microsoft.com/office/powerpoint/2010/main" val="16199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9" grpId="0"/>
      <p:bldP spid="25"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0.3|0.2|1.3|6.5|6.1|6.4|5.3|2|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38C7CF35E62E4FA94CD114489511EE" ma:contentTypeVersion="0" ma:contentTypeDescription="Create a new document." ma:contentTypeScope="" ma:versionID="0cf17014ac22821292e67bfa24c3c9c8">
  <xsd:schema xmlns:xsd="http://www.w3.org/2001/XMLSchema" xmlns:xs="http://www.w3.org/2001/XMLSchema" xmlns:p="http://schemas.microsoft.com/office/2006/metadata/properties" targetNamespace="http://schemas.microsoft.com/office/2006/metadata/properties" ma:root="true" ma:fieldsID="c0f5fd60bab0d1f3e8040f36e38ce7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4786F-0599-4BE2-9CD4-F9AA4BD73F50}">
  <ds:schemaRefs>
    <ds:schemaRef ds:uri="http://schemas.microsoft.com/sharepoint/v3/contenttype/forms"/>
  </ds:schemaRefs>
</ds:datastoreItem>
</file>

<file path=customXml/itemProps2.xml><?xml version="1.0" encoding="utf-8"?>
<ds:datastoreItem xmlns:ds="http://schemas.openxmlformats.org/officeDocument/2006/customXml" ds:itemID="{E7E64817-50F7-4E9B-AE72-04B0DFCC5386}">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A8234B-1FC5-4D25-B1BE-29D59FF048D0}">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85</TotalTime>
  <Words>1967</Words>
  <Application>Microsoft Office PowerPoint</Application>
  <PresentationFormat>Widescreen</PresentationFormat>
  <Paragraphs>228</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 Math</vt:lpstr>
      <vt:lpstr>Office Theme</vt:lpstr>
      <vt:lpstr>When Frodo Flips: End-to-End Key Recovery on FrodoKEM via Rowhammer</vt:lpstr>
      <vt:lpstr>Motivation</vt:lpstr>
      <vt:lpstr>Our Contributions</vt:lpstr>
      <vt:lpstr>Outline</vt:lpstr>
      <vt:lpstr>Hybrid Encryption</vt:lpstr>
      <vt:lpstr>Key Encapsulation Mechanism</vt:lpstr>
      <vt:lpstr>Decryption Failure Attack</vt:lpstr>
      <vt:lpstr>Public Key Poisoning</vt:lpstr>
      <vt:lpstr>Setting the Correct Dose</vt:lpstr>
      <vt:lpstr>Outline</vt:lpstr>
      <vt:lpstr>Rowhammer</vt:lpstr>
      <vt:lpstr>PowerPoint Presentation</vt:lpstr>
      <vt:lpstr>Finding Flips</vt:lpstr>
      <vt:lpstr>Memory Massaging</vt:lpstr>
      <vt:lpstr>End-to-End Attack</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Kwong, Andrew</dc:creator>
  <cp:lastModifiedBy>Hunter Michael Kippen</cp:lastModifiedBy>
  <cp:revision>2</cp:revision>
  <dcterms:created xsi:type="dcterms:W3CDTF">2022-10-19T23:04:11Z</dcterms:created>
  <dcterms:modified xsi:type="dcterms:W3CDTF">2022-11-09T17:01:38Z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0x010100B138C7CF35E62E4FA94CD114489511EE</vt:lpwstr>
  </property>
</Properties>
</file>